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73" r:id="rId3"/>
    <p:sldId id="274" r:id="rId4"/>
    <p:sldId id="279" r:id="rId5"/>
    <p:sldId id="276" r:id="rId6"/>
    <p:sldId id="258" r:id="rId7"/>
    <p:sldId id="257" r:id="rId8"/>
    <p:sldId id="259" r:id="rId9"/>
    <p:sldId id="260" r:id="rId10"/>
    <p:sldId id="280" r:id="rId11"/>
    <p:sldId id="261" r:id="rId12"/>
    <p:sldId id="262" r:id="rId13"/>
    <p:sldId id="263" r:id="rId14"/>
    <p:sldId id="264" r:id="rId15"/>
    <p:sldId id="265" r:id="rId16"/>
    <p:sldId id="266" r:id="rId17"/>
    <p:sldId id="267" r:id="rId18"/>
    <p:sldId id="268" r:id="rId19"/>
    <p:sldId id="269" r:id="rId20"/>
    <p:sldId id="270" r:id="rId21"/>
    <p:sldId id="272"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0" autoAdjust="0"/>
    <p:restoredTop sz="94343" autoAdjust="0"/>
  </p:normalViewPr>
  <p:slideViewPr>
    <p:cSldViewPr snapToGrid="0">
      <p:cViewPr varScale="1">
        <p:scale>
          <a:sx n="110" d="100"/>
          <a:sy n="110" d="100"/>
        </p:scale>
        <p:origin x="12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71D69-83E0-4F7B-A067-2BB79394CE1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MX"/>
        </a:p>
      </dgm:t>
    </dgm:pt>
    <dgm:pt modelId="{4E977BF9-7BBF-422D-A156-E12E2755FCC6}">
      <dgm:prSet phldrT="[Texto]" custT="1"/>
      <dgm:spPr/>
      <dgm:t>
        <a:bodyPr/>
        <a:lstStyle/>
        <a:p>
          <a:pPr algn="ctr"/>
          <a:r>
            <a:rPr lang="en-US" sz="4000" dirty="0" smtClean="0"/>
            <a:t>2</a:t>
          </a:r>
          <a:endParaRPr lang="es-MX" sz="4000" dirty="0"/>
        </a:p>
      </dgm:t>
    </dgm:pt>
    <dgm:pt modelId="{043A17F0-8855-4AD3-B423-24EE6079C1CD}" type="parTrans" cxnId="{A7505311-B5CE-4173-9338-F85DF4AD76D9}">
      <dgm:prSet/>
      <dgm:spPr/>
      <dgm:t>
        <a:bodyPr/>
        <a:lstStyle/>
        <a:p>
          <a:endParaRPr lang="es-MX"/>
        </a:p>
      </dgm:t>
    </dgm:pt>
    <dgm:pt modelId="{4B2EA39E-2FFC-4B18-8130-1C4BE802AD08}" type="sibTrans" cxnId="{A7505311-B5CE-4173-9338-F85DF4AD76D9}">
      <dgm:prSet/>
      <dgm:spPr/>
      <dgm:t>
        <a:bodyPr/>
        <a:lstStyle/>
        <a:p>
          <a:endParaRPr lang="es-MX"/>
        </a:p>
      </dgm:t>
    </dgm:pt>
    <dgm:pt modelId="{55E8A07B-5F32-4EE3-AC69-30E11BA66612}">
      <dgm:prSet phldrT="[Texto]" custT="1"/>
      <dgm:spPr/>
      <dgm:t>
        <a:bodyPr/>
        <a:lstStyle/>
        <a:p>
          <a:pPr algn="ctr"/>
          <a:r>
            <a:rPr lang="es-MX" sz="4000" dirty="0" smtClean="0"/>
            <a:t>3</a:t>
          </a:r>
          <a:endParaRPr lang="es-MX" sz="4000" dirty="0"/>
        </a:p>
      </dgm:t>
    </dgm:pt>
    <dgm:pt modelId="{AB5A80DE-69E5-4EFC-9917-86DED72B0774}" type="parTrans" cxnId="{902D6CE8-0988-419D-9202-C2216BA872BC}">
      <dgm:prSet/>
      <dgm:spPr/>
      <dgm:t>
        <a:bodyPr/>
        <a:lstStyle/>
        <a:p>
          <a:endParaRPr lang="es-MX"/>
        </a:p>
      </dgm:t>
    </dgm:pt>
    <dgm:pt modelId="{428BFBA9-B2C7-4221-AB3D-AB3A693B975E}" type="sibTrans" cxnId="{902D6CE8-0988-419D-9202-C2216BA872BC}">
      <dgm:prSet/>
      <dgm:spPr/>
      <dgm:t>
        <a:bodyPr/>
        <a:lstStyle/>
        <a:p>
          <a:endParaRPr lang="es-MX"/>
        </a:p>
      </dgm:t>
    </dgm:pt>
    <dgm:pt modelId="{A042968D-9EE3-4B75-B635-37619AABD60A}">
      <dgm:prSet phldrT="[Texto]" custT="1"/>
      <dgm:spPr/>
      <dgm:t>
        <a:bodyPr/>
        <a:lstStyle/>
        <a:p>
          <a:pPr algn="ctr"/>
          <a:r>
            <a:rPr lang="en-US" sz="4000" dirty="0" smtClean="0"/>
            <a:t>1</a:t>
          </a:r>
          <a:endParaRPr lang="es-MX" sz="4000" dirty="0"/>
        </a:p>
      </dgm:t>
    </dgm:pt>
    <dgm:pt modelId="{79C15A0F-8052-4B0B-8988-05D1DBE8A330}" type="parTrans" cxnId="{4B43E69B-3367-4F9C-83C3-8E6E56C0BC4B}">
      <dgm:prSet/>
      <dgm:spPr/>
      <dgm:t>
        <a:bodyPr/>
        <a:lstStyle/>
        <a:p>
          <a:endParaRPr lang="es-MX"/>
        </a:p>
      </dgm:t>
    </dgm:pt>
    <dgm:pt modelId="{77F67815-1BDD-4A0E-B157-14E592F0EFDB}" type="sibTrans" cxnId="{4B43E69B-3367-4F9C-83C3-8E6E56C0BC4B}">
      <dgm:prSet/>
      <dgm:spPr/>
      <dgm:t>
        <a:bodyPr/>
        <a:lstStyle/>
        <a:p>
          <a:endParaRPr lang="es-MX"/>
        </a:p>
      </dgm:t>
    </dgm:pt>
    <dgm:pt modelId="{05288AFD-C110-4149-AF94-3AF3D3727536}">
      <dgm:prSet custT="1"/>
      <dgm:spPr/>
      <dgm:t>
        <a:bodyPr/>
        <a:lstStyle/>
        <a:p>
          <a:pPr algn="ctr"/>
          <a:r>
            <a:rPr lang="es-MX" sz="2400" noProof="0" dirty="0" smtClean="0"/>
            <a:t>Usar  Mozilla Firefox</a:t>
          </a:r>
          <a:endParaRPr lang="es-MX" sz="2400" noProof="0" dirty="0"/>
        </a:p>
      </dgm:t>
    </dgm:pt>
    <dgm:pt modelId="{8D0C63CC-6BDE-42B5-9117-DBC9B14979AC}" type="parTrans" cxnId="{D9FD4713-B786-40CD-B74A-10B5BC52FD60}">
      <dgm:prSet/>
      <dgm:spPr/>
      <dgm:t>
        <a:bodyPr/>
        <a:lstStyle/>
        <a:p>
          <a:endParaRPr lang="es-MX"/>
        </a:p>
      </dgm:t>
    </dgm:pt>
    <dgm:pt modelId="{3C501A5B-FEE6-4D7E-B1D2-7051AA211B82}" type="sibTrans" cxnId="{D9FD4713-B786-40CD-B74A-10B5BC52FD60}">
      <dgm:prSet/>
      <dgm:spPr/>
      <dgm:t>
        <a:bodyPr/>
        <a:lstStyle/>
        <a:p>
          <a:endParaRPr lang="es-MX"/>
        </a:p>
      </dgm:t>
    </dgm:pt>
    <dgm:pt modelId="{414FBA72-75FE-491F-AAB8-597A6F63B5D0}">
      <dgm:prSet custT="1"/>
      <dgm:spPr/>
      <dgm:t>
        <a:bodyPr/>
        <a:lstStyle/>
        <a:p>
          <a:pPr algn="ctr"/>
          <a:endParaRPr lang="es-MX" sz="2400" noProof="0" dirty="0"/>
        </a:p>
      </dgm:t>
    </dgm:pt>
    <dgm:pt modelId="{76A0FA61-1B56-46A1-A426-63FE09D8EC5E}" type="parTrans" cxnId="{429AD9D1-ABB7-499F-A911-A32B7F1A49B2}">
      <dgm:prSet/>
      <dgm:spPr/>
      <dgm:t>
        <a:bodyPr/>
        <a:lstStyle/>
        <a:p>
          <a:endParaRPr lang="es-MX"/>
        </a:p>
      </dgm:t>
    </dgm:pt>
    <dgm:pt modelId="{797DF5FE-6DEA-4969-AEE0-956F551FAFBB}" type="sibTrans" cxnId="{429AD9D1-ABB7-499F-A911-A32B7F1A49B2}">
      <dgm:prSet/>
      <dgm:spPr/>
      <dgm:t>
        <a:bodyPr/>
        <a:lstStyle/>
        <a:p>
          <a:endParaRPr lang="es-MX"/>
        </a:p>
      </dgm:t>
    </dgm:pt>
    <dgm:pt modelId="{0879D1F2-BDF0-4092-A66C-84339E21EFCB}">
      <dgm:prSet/>
      <dgm:spPr/>
      <dgm:t>
        <a:bodyPr/>
        <a:lstStyle/>
        <a:p>
          <a:r>
            <a:rPr lang="es-MX" noProof="0" dirty="0" smtClean="0"/>
            <a:t>Si no alcanzas a visualizar la retícula, favor de reducir el tamaño del contenido usando: “</a:t>
          </a:r>
          <a:r>
            <a:rPr lang="es-MX" b="1" noProof="0" dirty="0" err="1" smtClean="0"/>
            <a:t>Ctrl</a:t>
          </a:r>
          <a:r>
            <a:rPr lang="es-MX" b="1" noProof="0" dirty="0" smtClean="0"/>
            <a:t> ++</a:t>
          </a:r>
          <a:r>
            <a:rPr lang="es-MX" noProof="0" dirty="0" smtClean="0"/>
            <a:t>“ </a:t>
          </a:r>
          <a:r>
            <a:rPr lang="es-MX" noProof="0" dirty="0" err="1" smtClean="0"/>
            <a:t>ó</a:t>
          </a:r>
          <a:r>
            <a:rPr lang="es-MX" noProof="0" dirty="0" smtClean="0"/>
            <a:t> “</a:t>
          </a:r>
          <a:r>
            <a:rPr lang="es-MX" b="1" noProof="0" dirty="0" err="1" smtClean="0"/>
            <a:t>Ctrl</a:t>
          </a:r>
          <a:r>
            <a:rPr lang="es-MX" b="1" noProof="0" dirty="0" smtClean="0"/>
            <a:t> ++</a:t>
          </a:r>
          <a:r>
            <a:rPr lang="es-MX" noProof="0" dirty="0" smtClean="0"/>
            <a:t>” para ampliar el contenido</a:t>
          </a:r>
          <a:endParaRPr lang="es-MX" noProof="0" dirty="0"/>
        </a:p>
      </dgm:t>
    </dgm:pt>
    <dgm:pt modelId="{50326AB2-EE1C-45CD-A58F-B7D37267D5CD}" type="parTrans" cxnId="{DF02DAC9-5FCD-4B40-B368-269AF837E9B0}">
      <dgm:prSet/>
      <dgm:spPr/>
      <dgm:t>
        <a:bodyPr/>
        <a:lstStyle/>
        <a:p>
          <a:endParaRPr lang="es-MX"/>
        </a:p>
      </dgm:t>
    </dgm:pt>
    <dgm:pt modelId="{D198FBD7-B007-42AB-8282-CFF0B51B1C4A}" type="sibTrans" cxnId="{DF02DAC9-5FCD-4B40-B368-269AF837E9B0}">
      <dgm:prSet/>
      <dgm:spPr/>
      <dgm:t>
        <a:bodyPr/>
        <a:lstStyle/>
        <a:p>
          <a:endParaRPr lang="es-MX"/>
        </a:p>
      </dgm:t>
    </dgm:pt>
    <dgm:pt modelId="{45DE9162-6ED3-4AF4-AEA1-1308BA8321D5}">
      <dgm:prSet/>
      <dgm:spPr/>
      <dgm:t>
        <a:bodyPr/>
        <a:lstStyle/>
        <a:p>
          <a:r>
            <a:rPr lang="es-MX" noProof="0" dirty="0" smtClean="0"/>
            <a:t>Favor de no recargar la página ya que el sistema te sacará y tendrás que esperar 5 minutos para poder ingresar de nuevo.</a:t>
          </a:r>
          <a:endParaRPr lang="es-MX" noProof="0" dirty="0"/>
        </a:p>
      </dgm:t>
    </dgm:pt>
    <dgm:pt modelId="{80E411B8-61B1-486F-96DB-733657EBAC5C}" type="parTrans" cxnId="{A64F686D-E184-418A-B011-B1194CEF8CBE}">
      <dgm:prSet/>
      <dgm:spPr/>
      <dgm:t>
        <a:bodyPr/>
        <a:lstStyle/>
        <a:p>
          <a:endParaRPr lang="es-MX"/>
        </a:p>
      </dgm:t>
    </dgm:pt>
    <dgm:pt modelId="{055C83E8-2795-4A91-9860-8856F5F9834B}" type="sibTrans" cxnId="{A64F686D-E184-418A-B011-B1194CEF8CBE}">
      <dgm:prSet/>
      <dgm:spPr/>
      <dgm:t>
        <a:bodyPr/>
        <a:lstStyle/>
        <a:p>
          <a:endParaRPr lang="es-MX"/>
        </a:p>
      </dgm:t>
    </dgm:pt>
    <dgm:pt modelId="{DCC580DD-2764-4475-B5A8-3774D166F79B}" type="pres">
      <dgm:prSet presAssocID="{4F071D69-83E0-4F7B-A067-2BB79394CE15}" presName="diagram" presStyleCnt="0">
        <dgm:presLayoutVars>
          <dgm:dir/>
          <dgm:animLvl val="lvl"/>
          <dgm:resizeHandles val="exact"/>
        </dgm:presLayoutVars>
      </dgm:prSet>
      <dgm:spPr/>
      <dgm:t>
        <a:bodyPr/>
        <a:lstStyle/>
        <a:p>
          <a:endParaRPr lang="es-MX"/>
        </a:p>
      </dgm:t>
    </dgm:pt>
    <dgm:pt modelId="{A579563A-D04C-4FF7-A86B-75E3B2ADB17B}" type="pres">
      <dgm:prSet presAssocID="{4E977BF9-7BBF-422D-A156-E12E2755FCC6}" presName="compNode" presStyleCnt="0"/>
      <dgm:spPr/>
    </dgm:pt>
    <dgm:pt modelId="{208A4BE0-ED4F-41B7-8655-13643B2847A6}" type="pres">
      <dgm:prSet presAssocID="{4E977BF9-7BBF-422D-A156-E12E2755FCC6}" presName="childRect" presStyleLbl="bgAcc1" presStyleIdx="0" presStyleCnt="3" custScaleX="115177" custScaleY="83362" custLinFactX="10649" custLinFactNeighborX="100000" custLinFactNeighborY="4220">
        <dgm:presLayoutVars>
          <dgm:bulletEnabled val="1"/>
        </dgm:presLayoutVars>
      </dgm:prSet>
      <dgm:spPr/>
      <dgm:t>
        <a:bodyPr/>
        <a:lstStyle/>
        <a:p>
          <a:endParaRPr lang="es-MX"/>
        </a:p>
      </dgm:t>
    </dgm:pt>
    <dgm:pt modelId="{02AD2C7A-583C-4AA6-A981-5E7C1BFD16AE}" type="pres">
      <dgm:prSet presAssocID="{4E977BF9-7BBF-422D-A156-E12E2755FCC6}" presName="parentText" presStyleLbl="node1" presStyleIdx="0" presStyleCnt="0">
        <dgm:presLayoutVars>
          <dgm:chMax val="0"/>
          <dgm:bulletEnabled val="1"/>
        </dgm:presLayoutVars>
      </dgm:prSet>
      <dgm:spPr/>
      <dgm:t>
        <a:bodyPr/>
        <a:lstStyle/>
        <a:p>
          <a:endParaRPr lang="es-MX"/>
        </a:p>
      </dgm:t>
    </dgm:pt>
    <dgm:pt modelId="{A7D4D93B-90FB-4628-80C3-CF24E68308E0}" type="pres">
      <dgm:prSet presAssocID="{4E977BF9-7BBF-422D-A156-E12E2755FCC6}" presName="parentRect" presStyleLbl="alignNode1" presStyleIdx="0" presStyleCnt="3" custScaleX="115177" custScaleY="72921" custLinFactX="10649" custLinFactNeighborX="100000" custLinFactNeighborY="9814"/>
      <dgm:spPr/>
      <dgm:t>
        <a:bodyPr/>
        <a:lstStyle/>
        <a:p>
          <a:endParaRPr lang="es-MX"/>
        </a:p>
      </dgm:t>
    </dgm:pt>
    <dgm:pt modelId="{D865AE9F-59CC-42FE-836E-0856FA159EA2}" type="pres">
      <dgm:prSet presAssocID="{4E977BF9-7BBF-422D-A156-E12E2755FCC6}" presName="adorn" presStyleLbl="fgAccFollowNode1" presStyleIdx="0" presStyleCnt="3" custScaleX="100234" custScaleY="82382" custLinFactX="123001" custLinFactNeighborX="200000" custLinFactNeighborY="-355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05B60915-32BC-4A8F-BAB0-C3B7E33BC089}" type="pres">
      <dgm:prSet presAssocID="{4B2EA39E-2FFC-4B18-8130-1C4BE802AD08}" presName="sibTrans" presStyleLbl="sibTrans2D1" presStyleIdx="0" presStyleCnt="0"/>
      <dgm:spPr/>
      <dgm:t>
        <a:bodyPr/>
        <a:lstStyle/>
        <a:p>
          <a:endParaRPr lang="es-MX"/>
        </a:p>
      </dgm:t>
    </dgm:pt>
    <dgm:pt modelId="{A6FFB180-8B14-4DC9-80A0-32F9A2A07275}" type="pres">
      <dgm:prSet presAssocID="{55E8A07B-5F32-4EE3-AC69-30E11BA66612}" presName="compNode" presStyleCnt="0"/>
      <dgm:spPr/>
    </dgm:pt>
    <dgm:pt modelId="{D575D068-DEC9-4511-8A7C-0B81B251D6A0}" type="pres">
      <dgm:prSet presAssocID="{55E8A07B-5F32-4EE3-AC69-30E11BA66612}" presName="childRect" presStyleLbl="bgAcc1" presStyleIdx="1" presStyleCnt="3" custScaleX="92268" custScaleY="83822" custLinFactX="20759" custLinFactNeighborX="100000" custLinFactNeighborY="-722">
        <dgm:presLayoutVars>
          <dgm:bulletEnabled val="1"/>
        </dgm:presLayoutVars>
      </dgm:prSet>
      <dgm:spPr/>
      <dgm:t>
        <a:bodyPr/>
        <a:lstStyle/>
        <a:p>
          <a:endParaRPr lang="es-MX"/>
        </a:p>
      </dgm:t>
    </dgm:pt>
    <dgm:pt modelId="{B017D78C-D365-42A2-9AC6-8FCFC36888C8}" type="pres">
      <dgm:prSet presAssocID="{55E8A07B-5F32-4EE3-AC69-30E11BA66612}" presName="parentText" presStyleLbl="node1" presStyleIdx="0" presStyleCnt="0">
        <dgm:presLayoutVars>
          <dgm:chMax val="0"/>
          <dgm:bulletEnabled val="1"/>
        </dgm:presLayoutVars>
      </dgm:prSet>
      <dgm:spPr/>
      <dgm:t>
        <a:bodyPr/>
        <a:lstStyle/>
        <a:p>
          <a:endParaRPr lang="es-MX"/>
        </a:p>
      </dgm:t>
    </dgm:pt>
    <dgm:pt modelId="{95E30E55-0915-4505-8C64-937BF671D45B}" type="pres">
      <dgm:prSet presAssocID="{55E8A07B-5F32-4EE3-AC69-30E11BA66612}" presName="parentRect" presStyleLbl="alignNode1" presStyleIdx="1" presStyleCnt="3" custScaleX="92268" custScaleY="83822" custLinFactX="20759" custLinFactNeighborX="100000" custLinFactNeighborY="-1680"/>
      <dgm:spPr/>
      <dgm:t>
        <a:bodyPr/>
        <a:lstStyle/>
        <a:p>
          <a:endParaRPr lang="es-MX"/>
        </a:p>
      </dgm:t>
    </dgm:pt>
    <dgm:pt modelId="{192E81C5-B95F-401E-9BC9-68724ACAB026}" type="pres">
      <dgm:prSet presAssocID="{55E8A07B-5F32-4EE3-AC69-30E11BA66612}" presName="adorn" presStyleLbl="fgAccFollowNode1" presStyleIdx="1" presStyleCnt="3" custScaleX="92268" custScaleY="83822" custLinFactX="145027" custLinFactNeighborX="200000" custLinFactNeighborY="-1540"/>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FED2C4E2-E50B-4D67-A00E-61C887BD1D53}" type="pres">
      <dgm:prSet presAssocID="{428BFBA9-B2C7-4221-AB3D-AB3A693B975E}" presName="sibTrans" presStyleLbl="sibTrans2D1" presStyleIdx="0" presStyleCnt="0"/>
      <dgm:spPr/>
      <dgm:t>
        <a:bodyPr/>
        <a:lstStyle/>
        <a:p>
          <a:endParaRPr lang="es-MX"/>
        </a:p>
      </dgm:t>
    </dgm:pt>
    <dgm:pt modelId="{627D9CAD-142D-4E42-8D07-C86AD270D020}" type="pres">
      <dgm:prSet presAssocID="{A042968D-9EE3-4B75-B635-37619AABD60A}" presName="compNode" presStyleCnt="0"/>
      <dgm:spPr/>
    </dgm:pt>
    <dgm:pt modelId="{59E6EB1D-BC10-4C0E-9675-0B8EBAEE3436}" type="pres">
      <dgm:prSet presAssocID="{A042968D-9EE3-4B75-B635-37619AABD60A}" presName="childRect" presStyleLbl="bgAcc1" presStyleIdx="2" presStyleCnt="3" custScaleX="99937" custScaleY="62088" custLinFactX="-100000" custLinFactNeighborX="-138325" custLinFactNeighborY="16260">
        <dgm:presLayoutVars>
          <dgm:bulletEnabled val="1"/>
        </dgm:presLayoutVars>
      </dgm:prSet>
      <dgm:spPr/>
      <dgm:t>
        <a:bodyPr/>
        <a:lstStyle/>
        <a:p>
          <a:endParaRPr lang="es-MX"/>
        </a:p>
      </dgm:t>
    </dgm:pt>
    <dgm:pt modelId="{5F0CF020-6553-4EEA-85DA-CEFD67A746B7}" type="pres">
      <dgm:prSet presAssocID="{A042968D-9EE3-4B75-B635-37619AABD60A}" presName="parentText" presStyleLbl="node1" presStyleIdx="0" presStyleCnt="0">
        <dgm:presLayoutVars>
          <dgm:chMax val="0"/>
          <dgm:bulletEnabled val="1"/>
        </dgm:presLayoutVars>
      </dgm:prSet>
      <dgm:spPr/>
      <dgm:t>
        <a:bodyPr/>
        <a:lstStyle/>
        <a:p>
          <a:endParaRPr lang="es-MX"/>
        </a:p>
      </dgm:t>
    </dgm:pt>
    <dgm:pt modelId="{7912685F-50B7-49DF-8695-341D91DB0B49}" type="pres">
      <dgm:prSet presAssocID="{A042968D-9EE3-4B75-B635-37619AABD60A}" presName="parentRect" presStyleLbl="alignNode1" presStyleIdx="2" presStyleCnt="3" custScaleX="100982" custScaleY="74956" custLinFactX="-100000" custLinFactNeighborX="-137802" custLinFactNeighborY="453"/>
      <dgm:spPr/>
      <dgm:t>
        <a:bodyPr/>
        <a:lstStyle/>
        <a:p>
          <a:endParaRPr lang="es-MX"/>
        </a:p>
      </dgm:t>
    </dgm:pt>
    <dgm:pt modelId="{AB2A90C3-5957-4FF0-9CFC-3715F1F36CE1}" type="pres">
      <dgm:prSet presAssocID="{A042968D-9EE3-4B75-B635-37619AABD60A}" presName="adorn" presStyleLbl="fgAccFollowNode1" presStyleIdx="2" presStyleCnt="3" custScaleX="85154" custScaleY="89960" custLinFactX="-304508" custLinFactNeighborX="-40000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Lst>
  <dgm:cxnLst>
    <dgm:cxn modelId="{DE4B0543-7ADF-476C-B41F-268A964B7DE4}" type="presOf" srcId="{428BFBA9-B2C7-4221-AB3D-AB3A693B975E}" destId="{FED2C4E2-E50B-4D67-A00E-61C887BD1D53}" srcOrd="0" destOrd="0" presId="urn:microsoft.com/office/officeart/2005/8/layout/bList2"/>
    <dgm:cxn modelId="{1EACF37E-FC5B-4104-AE20-B01D93CF2B0F}" type="presOf" srcId="{45DE9162-6ED3-4AF4-AEA1-1308BA8321D5}" destId="{D575D068-DEC9-4511-8A7C-0B81B251D6A0}" srcOrd="0" destOrd="0" presId="urn:microsoft.com/office/officeart/2005/8/layout/bList2"/>
    <dgm:cxn modelId="{A64F686D-E184-418A-B011-B1194CEF8CBE}" srcId="{55E8A07B-5F32-4EE3-AC69-30E11BA66612}" destId="{45DE9162-6ED3-4AF4-AEA1-1308BA8321D5}" srcOrd="0" destOrd="0" parTransId="{80E411B8-61B1-486F-96DB-733657EBAC5C}" sibTransId="{055C83E8-2795-4A91-9860-8856F5F9834B}"/>
    <dgm:cxn modelId="{6A200DED-B2B0-495F-B5A3-B5B96E54AE77}" type="presOf" srcId="{4E977BF9-7BBF-422D-A156-E12E2755FCC6}" destId="{A7D4D93B-90FB-4628-80C3-CF24E68308E0}" srcOrd="1" destOrd="0" presId="urn:microsoft.com/office/officeart/2005/8/layout/bList2"/>
    <dgm:cxn modelId="{4B43E69B-3367-4F9C-83C3-8E6E56C0BC4B}" srcId="{4F071D69-83E0-4F7B-A067-2BB79394CE15}" destId="{A042968D-9EE3-4B75-B635-37619AABD60A}" srcOrd="2" destOrd="0" parTransId="{79C15A0F-8052-4B0B-8988-05D1DBE8A330}" sibTransId="{77F67815-1BDD-4A0E-B157-14E592F0EFDB}"/>
    <dgm:cxn modelId="{EF886015-575F-4BE3-AF07-9EE0348C35B7}" type="presOf" srcId="{414FBA72-75FE-491F-AAB8-597A6F63B5D0}" destId="{59E6EB1D-BC10-4C0E-9675-0B8EBAEE3436}" srcOrd="0" destOrd="0" presId="urn:microsoft.com/office/officeart/2005/8/layout/bList2"/>
    <dgm:cxn modelId="{DF02DAC9-5FCD-4B40-B368-269AF837E9B0}" srcId="{4E977BF9-7BBF-422D-A156-E12E2755FCC6}" destId="{0879D1F2-BDF0-4092-A66C-84339E21EFCB}" srcOrd="0" destOrd="0" parTransId="{50326AB2-EE1C-45CD-A58F-B7D37267D5CD}" sibTransId="{D198FBD7-B007-42AB-8282-CFF0B51B1C4A}"/>
    <dgm:cxn modelId="{D9FD4713-B786-40CD-B74A-10B5BC52FD60}" srcId="{A042968D-9EE3-4B75-B635-37619AABD60A}" destId="{05288AFD-C110-4149-AF94-3AF3D3727536}" srcOrd="1" destOrd="0" parTransId="{8D0C63CC-6BDE-42B5-9117-DBC9B14979AC}" sibTransId="{3C501A5B-FEE6-4D7E-B1D2-7051AA211B82}"/>
    <dgm:cxn modelId="{9321159B-184A-47EE-8F71-589E20AC4DF8}" type="presOf" srcId="{0879D1F2-BDF0-4092-A66C-84339E21EFCB}" destId="{208A4BE0-ED4F-41B7-8655-13643B2847A6}" srcOrd="0" destOrd="0" presId="urn:microsoft.com/office/officeart/2005/8/layout/bList2"/>
    <dgm:cxn modelId="{1BD9DD72-B701-48A5-B45B-4A628C54824D}" type="presOf" srcId="{55E8A07B-5F32-4EE3-AC69-30E11BA66612}" destId="{95E30E55-0915-4505-8C64-937BF671D45B}" srcOrd="1" destOrd="0" presId="urn:microsoft.com/office/officeart/2005/8/layout/bList2"/>
    <dgm:cxn modelId="{90EA8A82-02CD-441A-BC6D-9EE2C71203CC}" type="presOf" srcId="{4F071D69-83E0-4F7B-A067-2BB79394CE15}" destId="{DCC580DD-2764-4475-B5A8-3774D166F79B}" srcOrd="0" destOrd="0" presId="urn:microsoft.com/office/officeart/2005/8/layout/bList2"/>
    <dgm:cxn modelId="{96965292-2193-4B61-B453-EBE9280BAD0F}" type="presOf" srcId="{A042968D-9EE3-4B75-B635-37619AABD60A}" destId="{7912685F-50B7-49DF-8695-341D91DB0B49}" srcOrd="1" destOrd="0" presId="urn:microsoft.com/office/officeart/2005/8/layout/bList2"/>
    <dgm:cxn modelId="{ACED82C8-32E8-4229-941A-D4104F1C791A}" type="presOf" srcId="{55E8A07B-5F32-4EE3-AC69-30E11BA66612}" destId="{B017D78C-D365-42A2-9AC6-8FCFC36888C8}" srcOrd="0" destOrd="0" presId="urn:microsoft.com/office/officeart/2005/8/layout/bList2"/>
    <dgm:cxn modelId="{92CE7632-695C-4DE0-BA21-795D71AFF9D1}" type="presOf" srcId="{A042968D-9EE3-4B75-B635-37619AABD60A}" destId="{5F0CF020-6553-4EEA-85DA-CEFD67A746B7}" srcOrd="0" destOrd="0" presId="urn:microsoft.com/office/officeart/2005/8/layout/bList2"/>
    <dgm:cxn modelId="{B9D48A25-1F95-42CC-A3F5-F000BC611C5D}" type="presOf" srcId="{4B2EA39E-2FFC-4B18-8130-1C4BE802AD08}" destId="{05B60915-32BC-4A8F-BAB0-C3B7E33BC089}" srcOrd="0" destOrd="0" presId="urn:microsoft.com/office/officeart/2005/8/layout/bList2"/>
    <dgm:cxn modelId="{902D6CE8-0988-419D-9202-C2216BA872BC}" srcId="{4F071D69-83E0-4F7B-A067-2BB79394CE15}" destId="{55E8A07B-5F32-4EE3-AC69-30E11BA66612}" srcOrd="1" destOrd="0" parTransId="{AB5A80DE-69E5-4EFC-9917-86DED72B0774}" sibTransId="{428BFBA9-B2C7-4221-AB3D-AB3A693B975E}"/>
    <dgm:cxn modelId="{429AD9D1-ABB7-499F-A911-A32B7F1A49B2}" srcId="{A042968D-9EE3-4B75-B635-37619AABD60A}" destId="{414FBA72-75FE-491F-AAB8-597A6F63B5D0}" srcOrd="0" destOrd="0" parTransId="{76A0FA61-1B56-46A1-A426-63FE09D8EC5E}" sibTransId="{797DF5FE-6DEA-4969-AEE0-956F551FAFBB}"/>
    <dgm:cxn modelId="{A7505311-B5CE-4173-9338-F85DF4AD76D9}" srcId="{4F071D69-83E0-4F7B-A067-2BB79394CE15}" destId="{4E977BF9-7BBF-422D-A156-E12E2755FCC6}" srcOrd="0" destOrd="0" parTransId="{043A17F0-8855-4AD3-B423-24EE6079C1CD}" sibTransId="{4B2EA39E-2FFC-4B18-8130-1C4BE802AD08}"/>
    <dgm:cxn modelId="{76C32513-BB60-4F91-9936-4BC71E9BB349}" type="presOf" srcId="{4E977BF9-7BBF-422D-A156-E12E2755FCC6}" destId="{02AD2C7A-583C-4AA6-A981-5E7C1BFD16AE}" srcOrd="0" destOrd="0" presId="urn:microsoft.com/office/officeart/2005/8/layout/bList2"/>
    <dgm:cxn modelId="{1E5BB597-DDF5-4C63-94FF-80D33DCF0C1D}" type="presOf" srcId="{05288AFD-C110-4149-AF94-3AF3D3727536}" destId="{59E6EB1D-BC10-4C0E-9675-0B8EBAEE3436}" srcOrd="0" destOrd="1" presId="urn:microsoft.com/office/officeart/2005/8/layout/bList2"/>
    <dgm:cxn modelId="{B575970D-F0D9-4C67-811C-2EAFB3570527}" type="presParOf" srcId="{DCC580DD-2764-4475-B5A8-3774D166F79B}" destId="{A579563A-D04C-4FF7-A86B-75E3B2ADB17B}" srcOrd="0" destOrd="0" presId="urn:microsoft.com/office/officeart/2005/8/layout/bList2"/>
    <dgm:cxn modelId="{4669B318-1F74-4D0F-8196-8B5529670EA6}" type="presParOf" srcId="{A579563A-D04C-4FF7-A86B-75E3B2ADB17B}" destId="{208A4BE0-ED4F-41B7-8655-13643B2847A6}" srcOrd="0" destOrd="0" presId="urn:microsoft.com/office/officeart/2005/8/layout/bList2"/>
    <dgm:cxn modelId="{1BB2407C-6AF7-4E9B-B7C6-0822047DE101}" type="presParOf" srcId="{A579563A-D04C-4FF7-A86B-75E3B2ADB17B}" destId="{02AD2C7A-583C-4AA6-A981-5E7C1BFD16AE}" srcOrd="1" destOrd="0" presId="urn:microsoft.com/office/officeart/2005/8/layout/bList2"/>
    <dgm:cxn modelId="{52573D89-B693-441C-B285-20196F8B50FD}" type="presParOf" srcId="{A579563A-D04C-4FF7-A86B-75E3B2ADB17B}" destId="{A7D4D93B-90FB-4628-80C3-CF24E68308E0}" srcOrd="2" destOrd="0" presId="urn:microsoft.com/office/officeart/2005/8/layout/bList2"/>
    <dgm:cxn modelId="{E2DCA0A7-43CA-4CA8-BD70-F284A456D01F}" type="presParOf" srcId="{A579563A-D04C-4FF7-A86B-75E3B2ADB17B}" destId="{D865AE9F-59CC-42FE-836E-0856FA159EA2}" srcOrd="3" destOrd="0" presId="urn:microsoft.com/office/officeart/2005/8/layout/bList2"/>
    <dgm:cxn modelId="{1C396A8A-16BF-4D85-BABD-C5A9B82C1876}" type="presParOf" srcId="{DCC580DD-2764-4475-B5A8-3774D166F79B}" destId="{05B60915-32BC-4A8F-BAB0-C3B7E33BC089}" srcOrd="1" destOrd="0" presId="urn:microsoft.com/office/officeart/2005/8/layout/bList2"/>
    <dgm:cxn modelId="{0EDAC46B-C2FC-4ED3-8EEA-CBBB7D248866}" type="presParOf" srcId="{DCC580DD-2764-4475-B5A8-3774D166F79B}" destId="{A6FFB180-8B14-4DC9-80A0-32F9A2A07275}" srcOrd="2" destOrd="0" presId="urn:microsoft.com/office/officeart/2005/8/layout/bList2"/>
    <dgm:cxn modelId="{241FF36C-4D40-4A23-B676-7A713A63BA1C}" type="presParOf" srcId="{A6FFB180-8B14-4DC9-80A0-32F9A2A07275}" destId="{D575D068-DEC9-4511-8A7C-0B81B251D6A0}" srcOrd="0" destOrd="0" presId="urn:microsoft.com/office/officeart/2005/8/layout/bList2"/>
    <dgm:cxn modelId="{83BDA259-DD1F-4006-ABC9-BE5C9E79C73A}" type="presParOf" srcId="{A6FFB180-8B14-4DC9-80A0-32F9A2A07275}" destId="{B017D78C-D365-42A2-9AC6-8FCFC36888C8}" srcOrd="1" destOrd="0" presId="urn:microsoft.com/office/officeart/2005/8/layout/bList2"/>
    <dgm:cxn modelId="{C38CAA88-A52B-4BB7-A122-289FF3C38C27}" type="presParOf" srcId="{A6FFB180-8B14-4DC9-80A0-32F9A2A07275}" destId="{95E30E55-0915-4505-8C64-937BF671D45B}" srcOrd="2" destOrd="0" presId="urn:microsoft.com/office/officeart/2005/8/layout/bList2"/>
    <dgm:cxn modelId="{6A70A4F7-ED8F-4485-9CE8-F401BFFF8E06}" type="presParOf" srcId="{A6FFB180-8B14-4DC9-80A0-32F9A2A07275}" destId="{192E81C5-B95F-401E-9BC9-68724ACAB026}" srcOrd="3" destOrd="0" presId="urn:microsoft.com/office/officeart/2005/8/layout/bList2"/>
    <dgm:cxn modelId="{2DAF68D1-D248-4A85-99BC-62F52EB8007B}" type="presParOf" srcId="{DCC580DD-2764-4475-B5A8-3774D166F79B}" destId="{FED2C4E2-E50B-4D67-A00E-61C887BD1D53}" srcOrd="3" destOrd="0" presId="urn:microsoft.com/office/officeart/2005/8/layout/bList2"/>
    <dgm:cxn modelId="{0612D275-07AD-408E-AE77-C54083C97C2E}" type="presParOf" srcId="{DCC580DD-2764-4475-B5A8-3774D166F79B}" destId="{627D9CAD-142D-4E42-8D07-C86AD270D020}" srcOrd="4" destOrd="0" presId="urn:microsoft.com/office/officeart/2005/8/layout/bList2"/>
    <dgm:cxn modelId="{2754D7B5-7BF1-4F61-A4E3-BCA75DB5B64B}" type="presParOf" srcId="{627D9CAD-142D-4E42-8D07-C86AD270D020}" destId="{59E6EB1D-BC10-4C0E-9675-0B8EBAEE3436}" srcOrd="0" destOrd="0" presId="urn:microsoft.com/office/officeart/2005/8/layout/bList2"/>
    <dgm:cxn modelId="{CE81B3C8-B2B8-43BD-8D67-4D7CDCD63952}" type="presParOf" srcId="{627D9CAD-142D-4E42-8D07-C86AD270D020}" destId="{5F0CF020-6553-4EEA-85DA-CEFD67A746B7}" srcOrd="1" destOrd="0" presId="urn:microsoft.com/office/officeart/2005/8/layout/bList2"/>
    <dgm:cxn modelId="{76B58CB4-7619-4967-ABF2-FD0432627628}" type="presParOf" srcId="{627D9CAD-142D-4E42-8D07-C86AD270D020}" destId="{7912685F-50B7-49DF-8695-341D91DB0B49}" srcOrd="2" destOrd="0" presId="urn:microsoft.com/office/officeart/2005/8/layout/bList2"/>
    <dgm:cxn modelId="{95640B66-16BF-48D8-ACED-E8B59F86FCF5}" type="presParOf" srcId="{627D9CAD-142D-4E42-8D07-C86AD270D020}" destId="{AB2A90C3-5957-4FF0-9CFC-3715F1F36C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A4BE0-ED4F-41B7-8655-13643B2847A6}">
      <dsp:nvSpPr>
        <dsp:cNvPr id="0" name=""/>
        <dsp:cNvSpPr/>
      </dsp:nvSpPr>
      <dsp:spPr>
        <a:xfrm>
          <a:off x="3281863" y="552672"/>
          <a:ext cx="3405558" cy="183995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Si no alcanzas a visualizar la retícula, favor de reducir el tamaño del contenido usando: “</a:t>
          </a:r>
          <a:r>
            <a:rPr lang="es-MX" sz="1900" b="1" kern="1200" noProof="0" dirty="0" err="1" smtClean="0"/>
            <a:t>Ctrl</a:t>
          </a:r>
          <a:r>
            <a:rPr lang="es-MX" sz="1900" b="1" kern="1200" noProof="0" dirty="0" smtClean="0"/>
            <a:t> ++</a:t>
          </a:r>
          <a:r>
            <a:rPr lang="es-MX" sz="1900" kern="1200" noProof="0" dirty="0" smtClean="0"/>
            <a:t>“ </a:t>
          </a:r>
          <a:r>
            <a:rPr lang="es-MX" sz="1900" kern="1200" noProof="0" dirty="0" err="1" smtClean="0"/>
            <a:t>ó</a:t>
          </a:r>
          <a:r>
            <a:rPr lang="es-MX" sz="1900" kern="1200" noProof="0" dirty="0" smtClean="0"/>
            <a:t> “</a:t>
          </a:r>
          <a:r>
            <a:rPr lang="es-MX" sz="1900" b="1" kern="1200" noProof="0" dirty="0" err="1" smtClean="0"/>
            <a:t>Ctrl</a:t>
          </a:r>
          <a:r>
            <a:rPr lang="es-MX" sz="1900" b="1" kern="1200" noProof="0" dirty="0" smtClean="0"/>
            <a:t> ++</a:t>
          </a:r>
          <a:r>
            <a:rPr lang="es-MX" sz="1900" kern="1200" noProof="0" dirty="0" smtClean="0"/>
            <a:t>” para ampliar el contenido</a:t>
          </a:r>
          <a:endParaRPr lang="es-MX" sz="1900" kern="1200" noProof="0" dirty="0"/>
        </a:p>
      </dsp:txBody>
      <dsp:txXfrm>
        <a:off x="3324975" y="595784"/>
        <a:ext cx="3319334" cy="1796847"/>
      </dsp:txXfrm>
    </dsp:sp>
    <dsp:sp modelId="{A7D4D93B-90FB-4628-80C3-CF24E68308E0}">
      <dsp:nvSpPr>
        <dsp:cNvPr id="0" name=""/>
        <dsp:cNvSpPr/>
      </dsp:nvSpPr>
      <dsp:spPr>
        <a:xfrm>
          <a:off x="3281863" y="2704750"/>
          <a:ext cx="3405558" cy="6920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s-MX" sz="4000" kern="1200" dirty="0"/>
        </a:p>
      </dsp:txBody>
      <dsp:txXfrm>
        <a:off x="3281863" y="2704750"/>
        <a:ext cx="2398280" cy="692087"/>
      </dsp:txXfrm>
    </dsp:sp>
    <dsp:sp modelId="{D865AE9F-59CC-42FE-836E-0856FA159EA2}">
      <dsp:nvSpPr>
        <dsp:cNvPr id="0" name=""/>
        <dsp:cNvSpPr/>
      </dsp:nvSpPr>
      <dsp:spPr>
        <a:xfrm>
          <a:off x="5741932" y="2688231"/>
          <a:ext cx="1037302" cy="8525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75D068-DEC9-4511-8A7C-0B81B251D6A0}">
      <dsp:nvSpPr>
        <dsp:cNvPr id="0" name=""/>
        <dsp:cNvSpPr/>
      </dsp:nvSpPr>
      <dsp:spPr>
        <a:xfrm>
          <a:off x="7263550" y="437329"/>
          <a:ext cx="2728183" cy="18501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Favor de no recargar la página ya que el sistema te sacará y tendrás que esperar 5 minutos para poder ingresar de nuevo.</a:t>
          </a:r>
          <a:endParaRPr lang="es-MX" sz="1900" kern="1200" noProof="0" dirty="0"/>
        </a:p>
      </dsp:txBody>
      <dsp:txXfrm>
        <a:off x="7306900" y="480679"/>
        <a:ext cx="2641483" cy="1806762"/>
      </dsp:txXfrm>
    </dsp:sp>
    <dsp:sp modelId="{95E30E55-0915-4505-8C64-937BF671D45B}">
      <dsp:nvSpPr>
        <dsp:cNvPr id="0" name=""/>
        <dsp:cNvSpPr/>
      </dsp:nvSpPr>
      <dsp:spPr>
        <a:xfrm>
          <a:off x="7263550" y="2542744"/>
          <a:ext cx="2728183" cy="7955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s-MX" sz="4000" kern="1200" dirty="0" smtClean="0"/>
            <a:t>3</a:t>
          </a:r>
          <a:endParaRPr lang="es-MX" sz="4000" kern="1200" dirty="0"/>
        </a:p>
      </dsp:txBody>
      <dsp:txXfrm>
        <a:off x="7263550" y="2542744"/>
        <a:ext cx="1921256" cy="795548"/>
      </dsp:txXfrm>
    </dsp:sp>
    <dsp:sp modelId="{192E81C5-B95F-401E-9BC9-68724ACAB026}">
      <dsp:nvSpPr>
        <dsp:cNvPr id="0" name=""/>
        <dsp:cNvSpPr/>
      </dsp:nvSpPr>
      <dsp:spPr>
        <a:xfrm>
          <a:off x="9189595" y="2700446"/>
          <a:ext cx="954864" cy="8674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6EB1D-BC10-4C0E-9675-0B8EBAEE3436}">
      <dsp:nvSpPr>
        <dsp:cNvPr id="0" name=""/>
        <dsp:cNvSpPr/>
      </dsp:nvSpPr>
      <dsp:spPr>
        <a:xfrm>
          <a:off x="0" y="916202"/>
          <a:ext cx="2954941" cy="13704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endParaRPr lang="es-MX" sz="2400" kern="1200" noProof="0" dirty="0"/>
        </a:p>
        <a:p>
          <a:pPr marL="228600" lvl="1" indent="-228600" algn="ctr" defTabSz="1066800">
            <a:lnSpc>
              <a:spcPct val="90000"/>
            </a:lnSpc>
            <a:spcBef>
              <a:spcPct val="0"/>
            </a:spcBef>
            <a:spcAft>
              <a:spcPct val="15000"/>
            </a:spcAft>
            <a:buChar char="••"/>
          </a:pPr>
          <a:r>
            <a:rPr lang="es-MX" sz="2400" kern="1200" noProof="0" dirty="0" smtClean="0"/>
            <a:t>Usar  Mozilla Firefox</a:t>
          </a:r>
          <a:endParaRPr lang="es-MX" sz="2400" kern="1200" noProof="0" dirty="0"/>
        </a:p>
      </dsp:txBody>
      <dsp:txXfrm>
        <a:off x="32110" y="948312"/>
        <a:ext cx="2890721" cy="1338291"/>
      </dsp:txXfrm>
    </dsp:sp>
    <dsp:sp modelId="{7912685F-50B7-49DF-8695-341D91DB0B49}">
      <dsp:nvSpPr>
        <dsp:cNvPr id="0" name=""/>
        <dsp:cNvSpPr/>
      </dsp:nvSpPr>
      <dsp:spPr>
        <a:xfrm>
          <a:off x="0" y="2469253"/>
          <a:ext cx="2985839" cy="711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1</a:t>
          </a:r>
          <a:endParaRPr lang="es-MX" sz="4000" kern="1200" dirty="0"/>
        </a:p>
      </dsp:txBody>
      <dsp:txXfrm>
        <a:off x="0" y="2469253"/>
        <a:ext cx="2102704" cy="711401"/>
      </dsp:txXfrm>
    </dsp:sp>
    <dsp:sp modelId="{AB2A90C3-5957-4FF0-9CFC-3715F1F36CE1}">
      <dsp:nvSpPr>
        <dsp:cNvPr id="0" name=""/>
        <dsp:cNvSpPr/>
      </dsp:nvSpPr>
      <dsp:spPr>
        <a:xfrm>
          <a:off x="1962205" y="2326305"/>
          <a:ext cx="881242" cy="9309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916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9898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923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1183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20EBB0C4-6273-4C6E-B9BD-2EDC30F1CD52}" type="datetimeFigureOut">
              <a:rPr lang="en-US" smtClean="0"/>
              <a:t>8/8/2018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74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908344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44217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0499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8/8/2018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342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ABBEA6-7C60-4B02-AE87-00D78D8422AF}" type="datetimeFigureOut">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145343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8/8/2018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552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624D31-43A5-475A-80CF-332C9F6DCF35}" type="datetimeFigureOut">
              <a:rPr lang="en-US" smtClean="0"/>
              <a:t>8/8/2018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67100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th.m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sz="4400" b="1" dirty="0"/>
              <a:t>MANUAL DE </a:t>
            </a:r>
            <a:r>
              <a:rPr lang="en-US" sz="4400" b="1" dirty="0" smtClean="0"/>
              <a:t>REINSCRIPCIÓN </a:t>
            </a:r>
            <a:r>
              <a:rPr lang="en-US" sz="4400" b="1" dirty="0" smtClean="0"/>
              <a:t>2018-2</a:t>
            </a:r>
            <a:endParaRPr lang="es-MX" sz="4400" dirty="0"/>
          </a:p>
        </p:txBody>
      </p:sp>
      <p:pic>
        <p:nvPicPr>
          <p:cNvPr id="1026" name="Picture 2" descr="Resultado de imagen para 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388" y="3620005"/>
            <a:ext cx="2190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34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113353"/>
            <a:ext cx="11396526" cy="1609344"/>
          </a:xfrm>
        </p:spPr>
        <p:txBody>
          <a:bodyPr>
            <a:noAutofit/>
          </a:bodyPr>
          <a:lstStyle/>
          <a:p>
            <a:r>
              <a:rPr lang="es-MX" sz="4000" dirty="0" smtClean="0">
                <a:solidFill>
                  <a:srgbClr val="C00000"/>
                </a:solidFill>
              </a:rPr>
              <a:t>NOTAS IMPORTANTES SOBRE EL PAGO:</a:t>
            </a:r>
            <a:endParaRPr lang="es-MX" sz="4000" dirty="0">
              <a:solidFill>
                <a:srgbClr val="C00000"/>
              </a:solidFill>
            </a:endParaRPr>
          </a:p>
        </p:txBody>
      </p:sp>
      <p:sp>
        <p:nvSpPr>
          <p:cNvPr id="8" name="CuadroTexto 7"/>
          <p:cNvSpPr txBox="1"/>
          <p:nvPr/>
        </p:nvSpPr>
        <p:spPr>
          <a:xfrm>
            <a:off x="679269" y="1558969"/>
            <a:ext cx="10711542" cy="4832092"/>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smtClean="0"/>
              <a:t>Los números de referencia son personalizados, copia tu número con cuidado antes de acudir al banco para evitar realizar el pago con un número equivocado.</a:t>
            </a:r>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Recuerda que debes pagar 48 horas antes de tu inscripción para poder seleccionar las materias desde la comodidad de tu casa, si no alcanzas a pagar antes de 48 horas y pagas el mismo día de tu inscripción, deberás presentarte en Laboratorio de Sistemas con el comprobante de pago original (no son aceptadas fotos del recibo).</a:t>
            </a:r>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a:t>Los números de referencia bancaria caducan el </a:t>
            </a:r>
            <a:r>
              <a:rPr lang="es-MX" sz="2400" dirty="0" smtClean="0"/>
              <a:t>20 </a:t>
            </a:r>
            <a:r>
              <a:rPr lang="es-MX" sz="2400" dirty="0"/>
              <a:t>de </a:t>
            </a:r>
            <a:r>
              <a:rPr lang="es-MX" sz="2400" dirty="0" smtClean="0"/>
              <a:t>Agosto</a:t>
            </a:r>
            <a:endParaRPr lang="es-MX" sz="2400" dirty="0"/>
          </a:p>
          <a:p>
            <a:pPr marL="342900" indent="-342900" algn="just">
              <a:buFont typeface="Arial" panose="020B0604020202020204" pitchFamily="34" charset="0"/>
              <a:buChar char="•"/>
            </a:pPr>
            <a:endParaRPr lang="es-MX" sz="2400" dirty="0"/>
          </a:p>
          <a:p>
            <a:pPr marL="342900" indent="-342900" algn="just">
              <a:buFont typeface="Arial" panose="020B0604020202020204" pitchFamily="34" charset="0"/>
              <a:buChar char="•"/>
            </a:pPr>
            <a:endParaRPr lang="es-MX" sz="2000" dirty="0"/>
          </a:p>
        </p:txBody>
      </p:sp>
    </p:spTree>
    <p:extLst>
      <p:ext uri="{BB962C8B-B14F-4D97-AF65-F5344CB8AC3E}">
        <p14:creationId xmlns:p14="http://schemas.microsoft.com/office/powerpoint/2010/main" val="8644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61" y="2131070"/>
            <a:ext cx="9045911" cy="39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141775" y="890099"/>
            <a:ext cx="8929687" cy="369332"/>
          </a:xfrm>
          <a:prstGeom prst="rect">
            <a:avLst/>
          </a:prstGeom>
          <a:noFill/>
        </p:spPr>
        <p:txBody>
          <a:bodyPr wrap="square" rtlCol="0">
            <a:spAutoFit/>
          </a:bodyPr>
          <a:lstStyle/>
          <a:p>
            <a:r>
              <a:rPr lang="es-MX" dirty="0" smtClean="0"/>
              <a:t>Información del Alumno</a:t>
            </a:r>
            <a:endParaRPr lang="es-MX" dirty="0"/>
          </a:p>
        </p:txBody>
      </p:sp>
      <p:pic>
        <p:nvPicPr>
          <p:cNvPr id="2" name="Imagen 1"/>
          <p:cNvPicPr>
            <a:picLocks noChangeAspect="1"/>
          </p:cNvPicPr>
          <p:nvPr/>
        </p:nvPicPr>
        <p:blipFill>
          <a:blip r:embed="rId3"/>
          <a:stretch>
            <a:fillRect/>
          </a:stretch>
        </p:blipFill>
        <p:spPr>
          <a:xfrm>
            <a:off x="4678626" y="1449085"/>
            <a:ext cx="1249788" cy="493819"/>
          </a:xfrm>
          <a:prstGeom prst="rect">
            <a:avLst/>
          </a:prstGeom>
        </p:spPr>
      </p:pic>
    </p:spTree>
    <p:extLst>
      <p:ext uri="{BB962C8B-B14F-4D97-AF65-F5344CB8AC3E}">
        <p14:creationId xmlns:p14="http://schemas.microsoft.com/office/powerpoint/2010/main" val="104598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45" y="1236513"/>
            <a:ext cx="8013967" cy="51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1490119" y="284414"/>
            <a:ext cx="8694100" cy="369332"/>
          </a:xfrm>
          <a:prstGeom prst="rect">
            <a:avLst/>
          </a:prstGeom>
          <a:noFill/>
        </p:spPr>
        <p:txBody>
          <a:bodyPr wrap="square" rtlCol="0">
            <a:spAutoFit/>
          </a:bodyPr>
          <a:lstStyle/>
          <a:p>
            <a:r>
              <a:rPr lang="es-MX" dirty="0" smtClean="0"/>
              <a:t>Información de fecha y hora de inscripción  </a:t>
            </a:r>
            <a:endParaRPr lang="es-MX" dirty="0"/>
          </a:p>
        </p:txBody>
      </p:sp>
      <p:sp>
        <p:nvSpPr>
          <p:cNvPr id="2" name="CuadroTexto 1"/>
          <p:cNvSpPr txBox="1"/>
          <p:nvPr/>
        </p:nvSpPr>
        <p:spPr>
          <a:xfrm>
            <a:off x="2899954" y="714102"/>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185196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80441" y="1995132"/>
            <a:ext cx="5545978" cy="3620359"/>
            <a:chOff x="1702" y="6816"/>
            <a:chExt cx="6230" cy="3782"/>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 y="6816"/>
              <a:ext cx="6230" cy="37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66" y="7306"/>
              <a:ext cx="4378" cy="132"/>
              <a:chOff x="1966" y="7306"/>
              <a:chExt cx="4378" cy="132"/>
            </a:xfrm>
          </p:grpSpPr>
          <p:sp>
            <p:nvSpPr>
              <p:cNvPr id="6" name="Freeform 5"/>
              <p:cNvSpPr>
                <a:spLocks/>
              </p:cNvSpPr>
              <p:nvPr/>
            </p:nvSpPr>
            <p:spPr bwMode="auto">
              <a:xfrm>
                <a:off x="1966" y="7306"/>
                <a:ext cx="4378" cy="132"/>
              </a:xfrm>
              <a:custGeom>
                <a:avLst/>
                <a:gdLst>
                  <a:gd name="T0" fmla="+- 0 1966 1966"/>
                  <a:gd name="T1" fmla="*/ T0 w 4378"/>
                  <a:gd name="T2" fmla="+- 0 7438 7306"/>
                  <a:gd name="T3" fmla="*/ 7438 h 132"/>
                  <a:gd name="T4" fmla="+- 0 6343 1966"/>
                  <a:gd name="T5" fmla="*/ T4 w 4378"/>
                  <a:gd name="T6" fmla="+- 0 7438 7306"/>
                  <a:gd name="T7" fmla="*/ 7438 h 132"/>
                  <a:gd name="T8" fmla="+- 0 6343 1966"/>
                  <a:gd name="T9" fmla="*/ T8 w 4378"/>
                  <a:gd name="T10" fmla="+- 0 7306 7306"/>
                  <a:gd name="T11" fmla="*/ 7306 h 132"/>
                  <a:gd name="T12" fmla="+- 0 1966 1966"/>
                  <a:gd name="T13" fmla="*/ T12 w 4378"/>
                  <a:gd name="T14" fmla="+- 0 7306 7306"/>
                  <a:gd name="T15" fmla="*/ 7306 h 132"/>
                  <a:gd name="T16" fmla="+- 0 1966 1966"/>
                  <a:gd name="T17" fmla="*/ T16 w 4378"/>
                  <a:gd name="T18" fmla="+- 0 7438 7306"/>
                  <a:gd name="T19" fmla="*/ 7438 h 132"/>
                </a:gdLst>
                <a:ahLst/>
                <a:cxnLst>
                  <a:cxn ang="0">
                    <a:pos x="T1" y="T3"/>
                  </a:cxn>
                  <a:cxn ang="0">
                    <a:pos x="T5" y="T7"/>
                  </a:cxn>
                  <a:cxn ang="0">
                    <a:pos x="T9" y="T11"/>
                  </a:cxn>
                  <a:cxn ang="0">
                    <a:pos x="T13" y="T15"/>
                  </a:cxn>
                  <a:cxn ang="0">
                    <a:pos x="T17" y="T19"/>
                  </a:cxn>
                </a:cxnLst>
                <a:rect l="0" t="0" r="r" b="b"/>
                <a:pathLst>
                  <a:path w="4378" h="132">
                    <a:moveTo>
                      <a:pt x="0" y="132"/>
                    </a:moveTo>
                    <a:lnTo>
                      <a:pt x="4377" y="132"/>
                    </a:lnTo>
                    <a:lnTo>
                      <a:pt x="4377" y="0"/>
                    </a:lnTo>
                    <a:lnTo>
                      <a:pt x="0" y="0"/>
                    </a:lnTo>
                    <a:lnTo>
                      <a:pt x="0" y="132"/>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46" y="7286"/>
                <a:ext cx="4421" cy="175"/>
                <a:chOff x="1946" y="7286"/>
                <a:chExt cx="4421" cy="175"/>
              </a:xfrm>
            </p:grpSpPr>
            <p:sp>
              <p:nvSpPr>
                <p:cNvPr id="8" name="Freeform 7"/>
                <p:cNvSpPr>
                  <a:spLocks/>
                </p:cNvSpPr>
                <p:nvPr/>
              </p:nvSpPr>
              <p:spPr bwMode="auto">
                <a:xfrm>
                  <a:off x="1946" y="7286"/>
                  <a:ext cx="4421" cy="175"/>
                </a:xfrm>
                <a:custGeom>
                  <a:avLst/>
                  <a:gdLst>
                    <a:gd name="T0" fmla="+- 0 1946 1946"/>
                    <a:gd name="T1" fmla="*/ T0 w 4421"/>
                    <a:gd name="T2" fmla="+- 0 7440 7286"/>
                    <a:gd name="T3" fmla="*/ 7440 h 175"/>
                    <a:gd name="T4" fmla="+- 0 1946 1946"/>
                    <a:gd name="T5" fmla="*/ T4 w 4421"/>
                    <a:gd name="T6" fmla="+- 0 7452 7286"/>
                    <a:gd name="T7" fmla="*/ 7452 h 175"/>
                    <a:gd name="T8" fmla="+- 0 1956 1946"/>
                    <a:gd name="T9" fmla="*/ T8 w 4421"/>
                    <a:gd name="T10" fmla="+- 0 7462 7286"/>
                    <a:gd name="T11" fmla="*/ 7462 h 175"/>
                    <a:gd name="T12" fmla="+- 0 6346 1946"/>
                    <a:gd name="T13" fmla="*/ T12 w 4421"/>
                    <a:gd name="T14" fmla="+- 0 7462 7286"/>
                    <a:gd name="T15" fmla="*/ 7462 h 175"/>
                    <a:gd name="T16" fmla="+- 0 1987 1946"/>
                    <a:gd name="T17" fmla="*/ T16 w 4421"/>
                    <a:gd name="T18" fmla="+- 0 7440 7286"/>
                    <a:gd name="T19" fmla="*/ 7440 h 175"/>
                    <a:gd name="T20" fmla="+- 0 1987 1946"/>
                    <a:gd name="T21" fmla="*/ T20 w 4421"/>
                    <a:gd name="T22" fmla="+- 0 7327 7286"/>
                    <a:gd name="T23" fmla="*/ 7327 h 175"/>
                    <a:gd name="T24" fmla="+- 0 6346 1946"/>
                    <a:gd name="T25" fmla="*/ T24 w 4421"/>
                    <a:gd name="T26" fmla="+- 0 7327 7286"/>
                    <a:gd name="T27" fmla="*/ 7327 h 175"/>
                    <a:gd name="T28" fmla="+- 0 6358 1946"/>
                    <a:gd name="T29" fmla="*/ T28 w 4421"/>
                    <a:gd name="T30" fmla="+- 0 7462 7286"/>
                    <a:gd name="T31" fmla="*/ 7462 h 175"/>
                    <a:gd name="T32" fmla="+- 0 6367 1946"/>
                    <a:gd name="T33" fmla="*/ T32 w 4421"/>
                    <a:gd name="T34" fmla="+- 0 7452 7286"/>
                    <a:gd name="T35" fmla="*/ 7452 h 175"/>
                    <a:gd name="T36" fmla="+- 0 6367 1946"/>
                    <a:gd name="T37" fmla="*/ T36 w 4421"/>
                    <a:gd name="T38" fmla="+- 0 7296 7286"/>
                    <a:gd name="T39" fmla="*/ 7296 h 175"/>
                    <a:gd name="T40" fmla="+- 0 6358 1946"/>
                    <a:gd name="T41" fmla="*/ T40 w 4421"/>
                    <a:gd name="T42" fmla="+- 0 7286 7286"/>
                    <a:gd name="T43" fmla="*/ 7286 h 175"/>
                    <a:gd name="T44" fmla="+- 0 6346 1946"/>
                    <a:gd name="T45" fmla="*/ T44 w 4421"/>
                    <a:gd name="T46" fmla="+- 0 7286 7286"/>
                    <a:gd name="T47" fmla="*/ 7286 h 175"/>
                    <a:gd name="T48" fmla="+- 0 6326 1946"/>
                    <a:gd name="T49" fmla="*/ T48 w 4421"/>
                    <a:gd name="T50" fmla="+- 0 7306 7286"/>
                    <a:gd name="T51" fmla="*/ 7306 h 175"/>
                    <a:gd name="T52" fmla="+- 0 1987 1946"/>
                    <a:gd name="T53" fmla="*/ T52 w 4421"/>
                    <a:gd name="T54" fmla="+- 0 7306 7286"/>
                    <a:gd name="T55" fmla="*/ 7306 h 175"/>
                    <a:gd name="T56" fmla="+- 0 1966 1946"/>
                    <a:gd name="T57" fmla="*/ T56 w 4421"/>
                    <a:gd name="T58" fmla="+- 0 7327 7286"/>
                    <a:gd name="T59" fmla="*/ 7327 h 175"/>
                    <a:gd name="T60" fmla="+- 0 1966 1946"/>
                    <a:gd name="T61" fmla="*/ T60 w 4421"/>
                    <a:gd name="T62" fmla="+- 0 7421 7286"/>
                    <a:gd name="T63" fmla="*/ 7421 h 175"/>
                    <a:gd name="T64" fmla="+- 0 1966 1946"/>
                    <a:gd name="T65" fmla="*/ T64 w 4421"/>
                    <a:gd name="T66" fmla="+- 0 7286 7286"/>
                    <a:gd name="T67" fmla="*/ 7286 h 175"/>
                    <a:gd name="T68" fmla="+- 0 1956 1946"/>
                    <a:gd name="T69" fmla="*/ T68 w 4421"/>
                    <a:gd name="T70" fmla="+- 0 7286 7286"/>
                    <a:gd name="T71" fmla="*/ 7286 h 175"/>
                    <a:gd name="T72" fmla="+- 0 1946 1946"/>
                    <a:gd name="T73" fmla="*/ T72 w 4421"/>
                    <a:gd name="T74" fmla="+- 0 7296 7286"/>
                    <a:gd name="T75" fmla="*/ 7296 h 175"/>
                    <a:gd name="T76" fmla="+- 0 1946 1946"/>
                    <a:gd name="T77" fmla="*/ T76 w 4421"/>
                    <a:gd name="T78" fmla="+- 0 7440 7286"/>
                    <a:gd name="T79" fmla="*/ 7440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421" h="175">
                      <a:moveTo>
                        <a:pt x="0" y="154"/>
                      </a:moveTo>
                      <a:lnTo>
                        <a:pt x="0" y="166"/>
                      </a:lnTo>
                      <a:lnTo>
                        <a:pt x="10" y="176"/>
                      </a:lnTo>
                      <a:lnTo>
                        <a:pt x="4400" y="176"/>
                      </a:lnTo>
                      <a:lnTo>
                        <a:pt x="41" y="154"/>
                      </a:lnTo>
                      <a:lnTo>
                        <a:pt x="41" y="41"/>
                      </a:lnTo>
                      <a:lnTo>
                        <a:pt x="4400" y="41"/>
                      </a:lnTo>
                      <a:lnTo>
                        <a:pt x="4412" y="176"/>
                      </a:lnTo>
                      <a:lnTo>
                        <a:pt x="4421" y="166"/>
                      </a:lnTo>
                      <a:lnTo>
                        <a:pt x="4421" y="10"/>
                      </a:lnTo>
                      <a:lnTo>
                        <a:pt x="4412" y="0"/>
                      </a:lnTo>
                      <a:lnTo>
                        <a:pt x="4400" y="0"/>
                      </a:lnTo>
                      <a:lnTo>
                        <a:pt x="4380" y="20"/>
                      </a:lnTo>
                      <a:lnTo>
                        <a:pt x="41" y="20"/>
                      </a:lnTo>
                      <a:lnTo>
                        <a:pt x="20" y="41"/>
                      </a:lnTo>
                      <a:lnTo>
                        <a:pt x="20" y="135"/>
                      </a:lnTo>
                      <a:lnTo>
                        <a:pt x="20" y="0"/>
                      </a:lnTo>
                      <a:lnTo>
                        <a:pt x="10" y="0"/>
                      </a:lnTo>
                      <a:lnTo>
                        <a:pt x="0" y="10"/>
                      </a:lnTo>
                      <a:lnTo>
                        <a:pt x="0" y="154"/>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46" y="7286"/>
                  <a:ext cx="4421" cy="175"/>
                </a:xfrm>
                <a:custGeom>
                  <a:avLst/>
                  <a:gdLst>
                    <a:gd name="T0" fmla="+- 0 6346 1946"/>
                    <a:gd name="T1" fmla="*/ T0 w 4421"/>
                    <a:gd name="T2" fmla="+- 0 7421 7286"/>
                    <a:gd name="T3" fmla="*/ 7421 h 175"/>
                    <a:gd name="T4" fmla="+- 0 6326 1946"/>
                    <a:gd name="T5" fmla="*/ T4 w 4421"/>
                    <a:gd name="T6" fmla="+- 0 7440 7286"/>
                    <a:gd name="T7" fmla="*/ 7440 h 175"/>
                    <a:gd name="T8" fmla="+- 0 6346 1946"/>
                    <a:gd name="T9" fmla="*/ T8 w 4421"/>
                    <a:gd name="T10" fmla="+- 0 7462 7286"/>
                    <a:gd name="T11" fmla="*/ 7462 h 175"/>
                    <a:gd name="T12" fmla="+- 0 6358 1946"/>
                    <a:gd name="T13" fmla="*/ T12 w 4421"/>
                    <a:gd name="T14" fmla="+- 0 7462 7286"/>
                    <a:gd name="T15" fmla="*/ 7462 h 175"/>
                    <a:gd name="T16" fmla="+- 0 6346 1946"/>
                    <a:gd name="T17" fmla="*/ T16 w 4421"/>
                    <a:gd name="T18" fmla="+- 0 7327 7286"/>
                    <a:gd name="T19" fmla="*/ 7327 h 175"/>
                    <a:gd name="T20" fmla="+- 0 6346 1946"/>
                    <a:gd name="T21" fmla="*/ T20 w 4421"/>
                    <a:gd name="T22" fmla="+- 0 7421 7286"/>
                    <a:gd name="T23" fmla="*/ 7421 h 175"/>
                  </a:gdLst>
                  <a:ahLst/>
                  <a:cxnLst>
                    <a:cxn ang="0">
                      <a:pos x="T1" y="T3"/>
                    </a:cxn>
                    <a:cxn ang="0">
                      <a:pos x="T5" y="T7"/>
                    </a:cxn>
                    <a:cxn ang="0">
                      <a:pos x="T9" y="T11"/>
                    </a:cxn>
                    <a:cxn ang="0">
                      <a:pos x="T13" y="T15"/>
                    </a:cxn>
                    <a:cxn ang="0">
                      <a:pos x="T17" y="T19"/>
                    </a:cxn>
                    <a:cxn ang="0">
                      <a:pos x="T21" y="T23"/>
                    </a:cxn>
                  </a:cxnLst>
                  <a:rect l="0" t="0" r="r" b="b"/>
                  <a:pathLst>
                    <a:path w="4421" h="175">
                      <a:moveTo>
                        <a:pt x="4400" y="135"/>
                      </a:moveTo>
                      <a:lnTo>
                        <a:pt x="4380" y="154"/>
                      </a:lnTo>
                      <a:lnTo>
                        <a:pt x="4400" y="176"/>
                      </a:lnTo>
                      <a:lnTo>
                        <a:pt x="4412" y="176"/>
                      </a:lnTo>
                      <a:lnTo>
                        <a:pt x="4400" y="41"/>
                      </a:lnTo>
                      <a:lnTo>
                        <a:pt x="440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46" y="7286"/>
                  <a:ext cx="4421" cy="175"/>
                </a:xfrm>
                <a:custGeom>
                  <a:avLst/>
                  <a:gdLst>
                    <a:gd name="T0" fmla="+- 0 6346 1946"/>
                    <a:gd name="T1" fmla="*/ T0 w 4421"/>
                    <a:gd name="T2" fmla="+- 0 7327 7286"/>
                    <a:gd name="T3" fmla="*/ 7327 h 175"/>
                    <a:gd name="T4" fmla="+- 0 6326 1946"/>
                    <a:gd name="T5" fmla="*/ T4 w 4421"/>
                    <a:gd name="T6" fmla="+- 0 7327 7286"/>
                    <a:gd name="T7" fmla="*/ 7327 h 175"/>
                    <a:gd name="T8" fmla="+- 0 6326 1946"/>
                    <a:gd name="T9" fmla="*/ T8 w 4421"/>
                    <a:gd name="T10" fmla="+- 0 7421 7286"/>
                    <a:gd name="T11" fmla="*/ 7421 h 175"/>
                    <a:gd name="T12" fmla="+- 0 1987 1946"/>
                    <a:gd name="T13" fmla="*/ T12 w 4421"/>
                    <a:gd name="T14" fmla="+- 0 7421 7286"/>
                    <a:gd name="T15" fmla="*/ 7421 h 175"/>
                    <a:gd name="T16" fmla="+- 0 1987 1946"/>
                    <a:gd name="T17" fmla="*/ T16 w 4421"/>
                    <a:gd name="T18" fmla="+- 0 7440 7286"/>
                    <a:gd name="T19" fmla="*/ 7440 h 175"/>
                    <a:gd name="T20" fmla="+- 0 6346 1946"/>
                    <a:gd name="T21" fmla="*/ T20 w 4421"/>
                    <a:gd name="T22" fmla="+- 0 7462 7286"/>
                    <a:gd name="T23" fmla="*/ 7462 h 175"/>
                    <a:gd name="T24" fmla="+- 0 6326 1946"/>
                    <a:gd name="T25" fmla="*/ T24 w 4421"/>
                    <a:gd name="T26" fmla="+- 0 7440 7286"/>
                    <a:gd name="T27" fmla="*/ 7440 h 175"/>
                    <a:gd name="T28" fmla="+- 0 6346 1946"/>
                    <a:gd name="T29" fmla="*/ T28 w 4421"/>
                    <a:gd name="T30" fmla="+- 0 7421 7286"/>
                    <a:gd name="T31" fmla="*/ 7421 h 175"/>
                    <a:gd name="T32" fmla="+- 0 6346 1946"/>
                    <a:gd name="T33" fmla="*/ T32 w 4421"/>
                    <a:gd name="T34" fmla="+- 0 7327 7286"/>
                    <a:gd name="T35" fmla="*/ 7327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21" h="175">
                      <a:moveTo>
                        <a:pt x="4400" y="41"/>
                      </a:moveTo>
                      <a:lnTo>
                        <a:pt x="4380" y="41"/>
                      </a:lnTo>
                      <a:lnTo>
                        <a:pt x="4380" y="135"/>
                      </a:lnTo>
                      <a:lnTo>
                        <a:pt x="41" y="135"/>
                      </a:lnTo>
                      <a:lnTo>
                        <a:pt x="41" y="154"/>
                      </a:lnTo>
                      <a:lnTo>
                        <a:pt x="4400" y="176"/>
                      </a:lnTo>
                      <a:lnTo>
                        <a:pt x="4380" y="154"/>
                      </a:lnTo>
                      <a:lnTo>
                        <a:pt x="4400" y="135"/>
                      </a:lnTo>
                      <a:lnTo>
                        <a:pt x="4400" y="41"/>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46" y="7286"/>
                  <a:ext cx="4421" cy="175"/>
                </a:xfrm>
                <a:custGeom>
                  <a:avLst/>
                  <a:gdLst>
                    <a:gd name="T0" fmla="+- 0 1966 1946"/>
                    <a:gd name="T1" fmla="*/ T0 w 4421"/>
                    <a:gd name="T2" fmla="+- 0 7421 7286"/>
                    <a:gd name="T3" fmla="*/ 7421 h 175"/>
                    <a:gd name="T4" fmla="+- 0 1966 1946"/>
                    <a:gd name="T5" fmla="*/ T4 w 4421"/>
                    <a:gd name="T6" fmla="+- 0 7327 7286"/>
                    <a:gd name="T7" fmla="*/ 7327 h 175"/>
                    <a:gd name="T8" fmla="+- 0 1987 1946"/>
                    <a:gd name="T9" fmla="*/ T8 w 4421"/>
                    <a:gd name="T10" fmla="+- 0 7306 7286"/>
                    <a:gd name="T11" fmla="*/ 7306 h 175"/>
                    <a:gd name="T12" fmla="+- 0 6326 1946"/>
                    <a:gd name="T13" fmla="*/ T12 w 4421"/>
                    <a:gd name="T14" fmla="+- 0 7306 7286"/>
                    <a:gd name="T15" fmla="*/ 7306 h 175"/>
                    <a:gd name="T16" fmla="+- 0 6346 1946"/>
                    <a:gd name="T17" fmla="*/ T16 w 4421"/>
                    <a:gd name="T18" fmla="+- 0 7286 7286"/>
                    <a:gd name="T19" fmla="*/ 7286 h 175"/>
                    <a:gd name="T20" fmla="+- 0 1966 1946"/>
                    <a:gd name="T21" fmla="*/ T20 w 4421"/>
                    <a:gd name="T22" fmla="+- 0 7286 7286"/>
                    <a:gd name="T23" fmla="*/ 7286 h 175"/>
                    <a:gd name="T24" fmla="+- 0 1966 1946"/>
                    <a:gd name="T25" fmla="*/ T24 w 4421"/>
                    <a:gd name="T26" fmla="+- 0 7421 7286"/>
                    <a:gd name="T27" fmla="*/ 7421 h 175"/>
                  </a:gdLst>
                  <a:ahLst/>
                  <a:cxnLst>
                    <a:cxn ang="0">
                      <a:pos x="T1" y="T3"/>
                    </a:cxn>
                    <a:cxn ang="0">
                      <a:pos x="T5" y="T7"/>
                    </a:cxn>
                    <a:cxn ang="0">
                      <a:pos x="T9" y="T11"/>
                    </a:cxn>
                    <a:cxn ang="0">
                      <a:pos x="T13" y="T15"/>
                    </a:cxn>
                    <a:cxn ang="0">
                      <a:pos x="T17" y="T19"/>
                    </a:cxn>
                    <a:cxn ang="0">
                      <a:pos x="T21" y="T23"/>
                    </a:cxn>
                    <a:cxn ang="0">
                      <a:pos x="T25" y="T27"/>
                    </a:cxn>
                  </a:cxnLst>
                  <a:rect l="0" t="0" r="r" b="b"/>
                  <a:pathLst>
                    <a:path w="4421" h="175">
                      <a:moveTo>
                        <a:pt x="20" y="135"/>
                      </a:moveTo>
                      <a:lnTo>
                        <a:pt x="20" y="41"/>
                      </a:lnTo>
                      <a:lnTo>
                        <a:pt x="41" y="20"/>
                      </a:lnTo>
                      <a:lnTo>
                        <a:pt x="4380" y="20"/>
                      </a:lnTo>
                      <a:lnTo>
                        <a:pt x="4400" y="0"/>
                      </a:lnTo>
                      <a:lnTo>
                        <a:pt x="20" y="0"/>
                      </a:lnTo>
                      <a:lnTo>
                        <a:pt x="2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12" name="Rectángulo 11"/>
          <p:cNvSpPr/>
          <p:nvPr/>
        </p:nvSpPr>
        <p:spPr>
          <a:xfrm>
            <a:off x="950259" y="5258368"/>
            <a:ext cx="10302240" cy="1239057"/>
          </a:xfrm>
          <a:prstGeom prst="rect">
            <a:avLst/>
          </a:prstGeom>
        </p:spPr>
        <p:txBody>
          <a:bodyPr wrap="square">
            <a:spAutoFit/>
          </a:bodyPr>
          <a:lstStyle/>
          <a:p>
            <a:pPr marL="64770" marR="151130">
              <a:lnSpc>
                <a:spcPct val="107000"/>
              </a:lnSpc>
              <a:spcBef>
                <a:spcPts val="80"/>
              </a:spcBef>
              <a:spcAft>
                <a:spcPts val="0"/>
              </a:spcAft>
            </a:pPr>
            <a:r>
              <a:rPr lang="es-MX" dirty="0" smtClean="0">
                <a:latin typeface="Calibri" panose="020F0502020204030204" pitchFamily="34" charset="0"/>
                <a:ea typeface="Calibri" panose="020F0502020204030204" pitchFamily="34" charset="0"/>
                <a:cs typeface="Calibri" panose="020F0502020204030204" pitchFamily="34" charset="0"/>
              </a:rPr>
              <a:t>Se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ará 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10"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tícula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pl</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cuan</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no t</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ngas</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pago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10" dirty="0" smtClean="0">
                <a:latin typeface="Calibri" panose="020F0502020204030204" pitchFamily="34" charset="0"/>
                <a:ea typeface="Calibri" panose="020F0502020204030204" pitchFamily="34" charset="0"/>
                <a:cs typeface="Calibri" panose="020F0502020204030204" pitchFamily="34" charset="0"/>
              </a:rPr>
              <a:t>t</a:t>
            </a:r>
            <a:r>
              <a:rPr lang="es-MX" dirty="0">
                <a:latin typeface="Calibri" panose="020F0502020204030204" pitchFamily="34" charset="0"/>
                <a:ea typeface="Calibri" panose="020F0502020204030204" pitchFamily="34" charset="0"/>
                <a:cs typeface="Calibri" panose="020F0502020204030204" pitchFamily="34" charset="0"/>
              </a:rPr>
              <a:t>é</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a:t>
            </a:r>
            <a:r>
              <a:rPr lang="es-MX" spc="-10" dirty="0" smtClean="0">
                <a:latin typeface="Calibri" panose="020F0502020204030204" pitchFamily="34" charset="0"/>
                <a:ea typeface="Calibri" panose="020F0502020204030204" pitchFamily="34" charset="0"/>
                <a:cs typeface="Calibri" panose="020F0502020204030204" pitchFamily="34" charset="0"/>
              </a:rPr>
              <a:t>s</a:t>
            </a:r>
            <a:r>
              <a:rPr lang="es-MX" dirty="0" smtClean="0">
                <a:latin typeface="Calibri" panose="020F0502020204030204" pitchFamily="34" charset="0"/>
                <a:ea typeface="Calibri" panose="020F0502020204030204" pitchFamily="34" charset="0"/>
                <a:cs typeface="Calibri" panose="020F0502020204030204" pitchFamily="34" charset="0"/>
              </a:rPr>
              <a:t>trado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y</a:t>
            </a:r>
            <a:r>
              <a:rPr lang="es-MX" spc="4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hayas ingresado al sistema en la fecha y hora que le corresponde</a:t>
            </a:r>
            <a:endParaRPr lang="es-MX" sz="1400" dirty="0" smtClean="0">
              <a:latin typeface="Times New Roman" panose="02020603050405020304" pitchFamily="18" charset="0"/>
              <a:ea typeface="Times New Roman" panose="02020603050405020304" pitchFamily="18" charset="0"/>
            </a:endParaRPr>
          </a:p>
          <a:p>
            <a:r>
              <a:rPr lang="es-MX" dirty="0" smtClean="0">
                <a:latin typeface="Calibri" panose="020F0502020204030204" pitchFamily="34" charset="0"/>
                <a:ea typeface="Calibri" panose="020F0502020204030204" pitchFamily="34" charset="0"/>
                <a:cs typeface="Calibri" panose="020F0502020204030204" pitchFamily="34" charset="0"/>
              </a:rPr>
              <a:t/>
            </a:r>
            <a:br>
              <a:rPr lang="es-MX" dirty="0" smtClean="0">
                <a:latin typeface="Calibri" panose="020F0502020204030204" pitchFamily="34" charset="0"/>
                <a:ea typeface="Calibri" panose="020F0502020204030204" pitchFamily="34" charset="0"/>
                <a:cs typeface="Calibri" panose="020F0502020204030204" pitchFamily="34" charset="0"/>
              </a:rPr>
            </a:br>
            <a:endParaRPr lang="es-MX" dirty="0"/>
          </a:p>
        </p:txBody>
      </p:sp>
      <p:sp>
        <p:nvSpPr>
          <p:cNvPr id="13" name="CuadroTexto 12"/>
          <p:cNvSpPr txBox="1"/>
          <p:nvPr/>
        </p:nvSpPr>
        <p:spPr>
          <a:xfrm>
            <a:off x="611671" y="475812"/>
            <a:ext cx="10586629" cy="369332"/>
          </a:xfrm>
          <a:prstGeom prst="rect">
            <a:avLst/>
          </a:prstGeom>
          <a:noFill/>
        </p:spPr>
        <p:txBody>
          <a:bodyPr wrap="square" rtlCol="0">
            <a:spAutoFit/>
          </a:bodyPr>
          <a:lstStyle/>
          <a:p>
            <a:r>
              <a:rPr lang="es-MX" dirty="0" smtClean="0"/>
              <a:t>En la opción retícula, puedes seleccionar tus materias</a:t>
            </a:r>
            <a:endParaRPr lang="es-MX" dirty="0"/>
          </a:p>
        </p:txBody>
      </p:sp>
      <p:sp>
        <p:nvSpPr>
          <p:cNvPr id="14" name="CuadroTexto 13"/>
          <p:cNvSpPr txBox="1"/>
          <p:nvPr/>
        </p:nvSpPr>
        <p:spPr>
          <a:xfrm>
            <a:off x="4659085" y="1114696"/>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380203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597" y="292519"/>
            <a:ext cx="10058400" cy="1609344"/>
          </a:xfrm>
        </p:spPr>
        <p:txBody>
          <a:bodyPr>
            <a:normAutofit fontScale="90000"/>
          </a:bodyPr>
          <a:lstStyle/>
          <a:p>
            <a:r>
              <a:rPr lang="es-MX" sz="4000" dirty="0" smtClean="0"/>
              <a:t>Si tienes Adeudos, debes acudir al Departamento señalado para Aclarar la situación:</a:t>
            </a:r>
            <a:br>
              <a:rPr lang="es-MX" sz="4000" dirty="0" smtClean="0"/>
            </a:br>
            <a:endParaRPr lang="es-MX"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53" y="1446287"/>
            <a:ext cx="8553137" cy="48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flipH="1">
            <a:off x="5514975" y="2414588"/>
            <a:ext cx="2200275" cy="4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043863" y="2386013"/>
            <a:ext cx="3357562" cy="3557587"/>
          </a:xfrm>
          <a:prstGeom prst="rect">
            <a:avLst/>
          </a:prstGeom>
          <a:noFill/>
        </p:spPr>
        <p:txBody>
          <a:bodyPr wrap="square" rtlCol="0">
            <a:spAutoFit/>
          </a:bodyPr>
          <a:lstStyle/>
          <a:p>
            <a:endParaRPr lang="es-MX"/>
          </a:p>
        </p:txBody>
      </p:sp>
      <p:sp>
        <p:nvSpPr>
          <p:cNvPr id="3" name="CuadroTexto 2"/>
          <p:cNvSpPr txBox="1"/>
          <p:nvPr/>
        </p:nvSpPr>
        <p:spPr>
          <a:xfrm>
            <a:off x="7915275" y="2085975"/>
            <a:ext cx="3786188" cy="1754326"/>
          </a:xfrm>
          <a:prstGeom prst="rect">
            <a:avLst/>
          </a:prstGeom>
          <a:noFill/>
        </p:spPr>
        <p:txBody>
          <a:bodyPr wrap="square" rtlCol="0">
            <a:spAutoFit/>
          </a:bodyPr>
          <a:lstStyle/>
          <a:p>
            <a:r>
              <a:rPr lang="es-MX" dirty="0" smtClean="0"/>
              <a:t>Recuerda que si aparece la letra  “S” en la sección de adeudos, debes de aclararlo antes de tu inscripción, para que no tengas problemas ni pierdas la hora de tu inscripción,.</a:t>
            </a:r>
            <a:endParaRPr lang="es-MX" dirty="0"/>
          </a:p>
        </p:txBody>
      </p:sp>
      <p:pic>
        <p:nvPicPr>
          <p:cNvPr id="6" name="Imagen 5"/>
          <p:cNvPicPr>
            <a:picLocks noChangeAspect="1"/>
          </p:cNvPicPr>
          <p:nvPr/>
        </p:nvPicPr>
        <p:blipFill>
          <a:blip r:embed="rId3"/>
          <a:stretch>
            <a:fillRect/>
          </a:stretch>
        </p:blipFill>
        <p:spPr>
          <a:xfrm>
            <a:off x="7857254" y="856901"/>
            <a:ext cx="1249788" cy="493819"/>
          </a:xfrm>
          <a:prstGeom prst="rect">
            <a:avLst/>
          </a:prstGeom>
        </p:spPr>
      </p:pic>
    </p:spTree>
    <p:extLst>
      <p:ext uri="{BB962C8B-B14F-4D97-AF65-F5344CB8AC3E}">
        <p14:creationId xmlns:p14="http://schemas.microsoft.com/office/powerpoint/2010/main" val="64282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a:off x="1001486" y="1114697"/>
            <a:ext cx="76635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0" y="900113"/>
            <a:ext cx="1478765" cy="3970318"/>
          </a:xfrm>
          <a:prstGeom prst="rect">
            <a:avLst/>
          </a:prstGeom>
          <a:noFill/>
        </p:spPr>
        <p:txBody>
          <a:bodyPr wrap="square" rtlCol="0">
            <a:spAutoFit/>
          </a:bodyPr>
          <a:lstStyle/>
          <a:p>
            <a:r>
              <a:rPr lang="es-MX" dirty="0" smtClean="0"/>
              <a:t>Las materias que cursaste y que fueron aprobadas aparecen en color verde, las materias que reprobaste de color amarillo.</a:t>
            </a:r>
            <a:endParaRPr lang="es-MX" dirty="0"/>
          </a:p>
        </p:txBody>
      </p:sp>
      <p:sp>
        <p:nvSpPr>
          <p:cNvPr id="13" name="CuadroTexto 12"/>
          <p:cNvSpPr txBox="1"/>
          <p:nvPr/>
        </p:nvSpPr>
        <p:spPr>
          <a:xfrm>
            <a:off x="9541601" y="2185580"/>
            <a:ext cx="2567668" cy="2308324"/>
          </a:xfrm>
          <a:prstGeom prst="rect">
            <a:avLst/>
          </a:prstGeom>
          <a:noFill/>
        </p:spPr>
        <p:txBody>
          <a:bodyPr wrap="square" rtlCol="0">
            <a:spAutoFit/>
          </a:bodyPr>
          <a:lstStyle/>
          <a:p>
            <a:r>
              <a:rPr lang="es-MX" dirty="0" smtClean="0"/>
              <a:t>Para poder seleccionar las materias del semestre 2018-1 deberás dar </a:t>
            </a:r>
            <a:r>
              <a:rPr lang="es-MX" dirty="0" err="1" smtClean="0"/>
              <a:t>click</a:t>
            </a:r>
            <a:r>
              <a:rPr lang="es-MX" dirty="0" smtClean="0"/>
              <a:t> sobre la materia que te interesen, estas aparecen en un recuadro de color azul</a:t>
            </a:r>
            <a:endParaRPr lang="es-MX" dirty="0"/>
          </a:p>
        </p:txBody>
      </p:sp>
      <p:pic>
        <p:nvPicPr>
          <p:cNvPr id="2" name="Imagen 1"/>
          <p:cNvPicPr>
            <a:picLocks noChangeAspect="1"/>
          </p:cNvPicPr>
          <p:nvPr/>
        </p:nvPicPr>
        <p:blipFill rotWithShape="1">
          <a:blip r:embed="rId2"/>
          <a:srcRect l="27786" t="24254" r="27929" b="11111"/>
          <a:stretch/>
        </p:blipFill>
        <p:spPr>
          <a:xfrm>
            <a:off x="1878878" y="470262"/>
            <a:ext cx="7543795" cy="6193213"/>
          </a:xfrm>
          <a:prstGeom prst="rect">
            <a:avLst/>
          </a:prstGeom>
        </p:spPr>
      </p:pic>
      <p:cxnSp>
        <p:nvCxnSpPr>
          <p:cNvPr id="20" name="Conector angular 19"/>
          <p:cNvCxnSpPr/>
          <p:nvPr/>
        </p:nvCxnSpPr>
        <p:spPr>
          <a:xfrm rot="10800000">
            <a:off x="8665031" y="3135087"/>
            <a:ext cx="896981" cy="531222"/>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374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87817"/>
            <a:ext cx="10058400" cy="1450757"/>
          </a:xfrm>
        </p:spPr>
        <p:txBody>
          <a:bodyPr>
            <a:noAutofit/>
          </a:bodyPr>
          <a:lstStyle/>
          <a:p>
            <a:r>
              <a:rPr lang="es-MX" sz="4000" dirty="0" smtClean="0"/>
              <a:t>Al seleccionar las materias posibles a cursar nos detalla los horarios disponibles:</a:t>
            </a:r>
            <a:br>
              <a:rPr lang="es-MX" sz="4000" dirty="0" smtClean="0"/>
            </a:br>
            <a:endParaRPr lang="es-MX" sz="4000" dirty="0"/>
          </a:p>
        </p:txBody>
      </p:sp>
      <p:sp>
        <p:nvSpPr>
          <p:cNvPr id="3" name="CuadroTexto 2"/>
          <p:cNvSpPr txBox="1"/>
          <p:nvPr/>
        </p:nvSpPr>
        <p:spPr>
          <a:xfrm>
            <a:off x="1303675" y="1900238"/>
            <a:ext cx="9224987" cy="646331"/>
          </a:xfrm>
          <a:prstGeom prst="rect">
            <a:avLst/>
          </a:prstGeom>
          <a:noFill/>
        </p:spPr>
        <p:txBody>
          <a:bodyPr wrap="square" rtlCol="0">
            <a:spAutoFit/>
          </a:bodyPr>
          <a:lstStyle/>
          <a:p>
            <a:r>
              <a:rPr lang="es-MX" dirty="0" smtClean="0"/>
              <a:t>Cuando aparece más de una opción, deberás seleccionar la que más te convenga dando </a:t>
            </a:r>
            <a:r>
              <a:rPr lang="es-MX" dirty="0" err="1" smtClean="0"/>
              <a:t>click</a:t>
            </a:r>
            <a:r>
              <a:rPr lang="es-MX" dirty="0" smtClean="0"/>
              <a:t> sobre el grupo.   Si el grupo está lleno, no te permitirá elegirlo</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303676" y="3002279"/>
            <a:ext cx="9059524" cy="2884715"/>
          </a:xfrm>
          <a:prstGeom prst="rect">
            <a:avLst/>
          </a:prstGeom>
          <a:noFill/>
          <a:ln>
            <a:noFill/>
          </a:ln>
        </p:spPr>
      </p:pic>
      <p:cxnSp>
        <p:nvCxnSpPr>
          <p:cNvPr id="5" name="Conector recto de flecha 4"/>
          <p:cNvCxnSpPr/>
          <p:nvPr/>
        </p:nvCxnSpPr>
        <p:spPr>
          <a:xfrm flipH="1">
            <a:off x="9407707" y="4042097"/>
            <a:ext cx="737234" cy="402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836" y="0"/>
            <a:ext cx="10058400" cy="1609344"/>
          </a:xfrm>
        </p:spPr>
        <p:txBody>
          <a:bodyPr>
            <a:noAutofit/>
          </a:bodyPr>
          <a:lstStyle/>
          <a:p>
            <a:r>
              <a:rPr lang="es-MX" sz="4400" dirty="0" smtClean="0"/>
              <a:t/>
            </a:r>
            <a:br>
              <a:rPr lang="es-MX" sz="4400" dirty="0" smtClean="0"/>
            </a:br>
            <a:r>
              <a:rPr lang="es-MX" sz="4400" dirty="0"/>
              <a:t/>
            </a:r>
            <a:br>
              <a:rPr lang="es-MX" sz="4400" dirty="0"/>
            </a:br>
            <a:r>
              <a:rPr lang="es-MX" sz="4400" dirty="0" smtClean="0"/>
              <a:t>Dar </a:t>
            </a:r>
            <a:r>
              <a:rPr lang="es-MX" sz="4400" dirty="0" err="1" smtClean="0"/>
              <a:t>click</a:t>
            </a:r>
            <a:r>
              <a:rPr lang="es-MX" sz="4400" dirty="0" smtClean="0"/>
              <a:t> sobre el botón &lt;aceptar&gt;, para asignar materia a tu Horario</a:t>
            </a:r>
            <a:endParaRPr lang="es-MX" dirty="0"/>
          </a:p>
        </p:txBody>
      </p:sp>
      <p:pic>
        <p:nvPicPr>
          <p:cNvPr id="4" name="Imagen 3"/>
          <p:cNvPicPr/>
          <p:nvPr/>
        </p:nvPicPr>
        <p:blipFill rotWithShape="1">
          <a:blip r:embed="rId2">
            <a:extLst>
              <a:ext uri="{28A0092B-C50C-407E-A947-70E740481C1C}">
                <a14:useLocalDpi xmlns:a14="http://schemas.microsoft.com/office/drawing/2010/main" val="0"/>
              </a:ext>
            </a:extLst>
          </a:blip>
          <a:srcRect l="10261" t="4184" r="64359" b="57687"/>
          <a:stretch/>
        </p:blipFill>
        <p:spPr bwMode="auto">
          <a:xfrm>
            <a:off x="2455816" y="2377440"/>
            <a:ext cx="4101738" cy="2521131"/>
          </a:xfrm>
          <a:prstGeom prst="rect">
            <a:avLst/>
          </a:prstGeom>
          <a:noFill/>
          <a:ln>
            <a:noFill/>
          </a:ln>
        </p:spPr>
      </p:pic>
      <p:pic>
        <p:nvPicPr>
          <p:cNvPr id="5" name="Imagen 4"/>
          <p:cNvPicPr/>
          <p:nvPr/>
        </p:nvPicPr>
        <p:blipFill rotWithShape="1">
          <a:blip r:embed="rId2">
            <a:extLst>
              <a:ext uri="{28A0092B-C50C-407E-A947-70E740481C1C}">
                <a14:useLocalDpi xmlns:a14="http://schemas.microsoft.com/office/drawing/2010/main" val="0"/>
              </a:ext>
            </a:extLst>
          </a:blip>
          <a:srcRect l="11270" t="49282" r="64980" b="39648"/>
          <a:stretch/>
        </p:blipFill>
        <p:spPr bwMode="auto">
          <a:xfrm>
            <a:off x="2625634" y="4898571"/>
            <a:ext cx="3801292" cy="768095"/>
          </a:xfrm>
          <a:prstGeom prst="rect">
            <a:avLst/>
          </a:prstGeom>
          <a:noFill/>
          <a:ln>
            <a:noFill/>
          </a:ln>
        </p:spPr>
      </p:pic>
    </p:spTree>
    <p:extLst>
      <p:ext uri="{BB962C8B-B14F-4D97-AF65-F5344CB8AC3E}">
        <p14:creationId xmlns:p14="http://schemas.microsoft.com/office/powerpoint/2010/main" val="1167563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916" y="291376"/>
            <a:ext cx="10058400" cy="1450757"/>
          </a:xfrm>
        </p:spPr>
        <p:txBody>
          <a:bodyPr>
            <a:noAutofit/>
          </a:bodyPr>
          <a:lstStyle/>
          <a:p>
            <a:r>
              <a:rPr lang="es-MX" sz="3200" noProof="1" smtClean="0"/>
              <a:t>En la Retícula se señalan en color morado, las materias seleccionadas</a:t>
            </a:r>
            <a:endParaRPr lang="es-MX" sz="3200" noProof="1"/>
          </a:p>
        </p:txBody>
      </p:sp>
      <p:grpSp>
        <p:nvGrpSpPr>
          <p:cNvPr id="4" name="Group 2"/>
          <p:cNvGrpSpPr>
            <a:grpSpLocks/>
          </p:cNvGrpSpPr>
          <p:nvPr/>
        </p:nvGrpSpPr>
        <p:grpSpPr bwMode="auto">
          <a:xfrm>
            <a:off x="1129554" y="1742133"/>
            <a:ext cx="9079454" cy="4249342"/>
            <a:chOff x="1702" y="903"/>
            <a:chExt cx="7519" cy="4579"/>
          </a:xfrm>
        </p:grpSpPr>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845"/>
            <a:stretch/>
          </p:blipFill>
          <p:spPr bwMode="auto">
            <a:xfrm>
              <a:off x="1702" y="903"/>
              <a:ext cx="7519" cy="45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20" y="1174"/>
              <a:ext cx="2714" cy="146"/>
              <a:chOff x="1920" y="1174"/>
              <a:chExt cx="2714" cy="146"/>
            </a:xfrm>
          </p:grpSpPr>
          <p:sp>
            <p:nvSpPr>
              <p:cNvPr id="6" name="Freeform 5"/>
              <p:cNvSpPr>
                <a:spLocks/>
              </p:cNvSpPr>
              <p:nvPr/>
            </p:nvSpPr>
            <p:spPr bwMode="auto">
              <a:xfrm>
                <a:off x="1920" y="1174"/>
                <a:ext cx="2714" cy="146"/>
              </a:xfrm>
              <a:custGeom>
                <a:avLst/>
                <a:gdLst>
                  <a:gd name="T0" fmla="+- 0 1920 1920"/>
                  <a:gd name="T1" fmla="*/ T0 w 2714"/>
                  <a:gd name="T2" fmla="+- 0 1321 1174"/>
                  <a:gd name="T3" fmla="*/ 1321 h 146"/>
                  <a:gd name="T4" fmla="+- 0 4634 1920"/>
                  <a:gd name="T5" fmla="*/ T4 w 2714"/>
                  <a:gd name="T6" fmla="+- 0 1321 1174"/>
                  <a:gd name="T7" fmla="*/ 1321 h 146"/>
                  <a:gd name="T8" fmla="+- 0 4634 1920"/>
                  <a:gd name="T9" fmla="*/ T8 w 2714"/>
                  <a:gd name="T10" fmla="+- 0 1174 1174"/>
                  <a:gd name="T11" fmla="*/ 1174 h 146"/>
                  <a:gd name="T12" fmla="+- 0 1920 1920"/>
                  <a:gd name="T13" fmla="*/ T12 w 2714"/>
                  <a:gd name="T14" fmla="+- 0 1174 1174"/>
                  <a:gd name="T15" fmla="*/ 1174 h 146"/>
                  <a:gd name="T16" fmla="+- 0 1920 1920"/>
                  <a:gd name="T17" fmla="*/ T16 w 2714"/>
                  <a:gd name="T18" fmla="+- 0 1321 1174"/>
                  <a:gd name="T19" fmla="*/ 1321 h 146"/>
                </a:gdLst>
                <a:ahLst/>
                <a:cxnLst>
                  <a:cxn ang="0">
                    <a:pos x="T1" y="T3"/>
                  </a:cxn>
                  <a:cxn ang="0">
                    <a:pos x="T5" y="T7"/>
                  </a:cxn>
                  <a:cxn ang="0">
                    <a:pos x="T9" y="T11"/>
                  </a:cxn>
                  <a:cxn ang="0">
                    <a:pos x="T13" y="T15"/>
                  </a:cxn>
                  <a:cxn ang="0">
                    <a:pos x="T17" y="T19"/>
                  </a:cxn>
                </a:cxnLst>
                <a:rect l="0" t="0" r="r" b="b"/>
                <a:pathLst>
                  <a:path w="2714" h="146">
                    <a:moveTo>
                      <a:pt x="0" y="147"/>
                    </a:moveTo>
                    <a:lnTo>
                      <a:pt x="2714" y="147"/>
                    </a:lnTo>
                    <a:lnTo>
                      <a:pt x="2714" y="0"/>
                    </a:lnTo>
                    <a:lnTo>
                      <a:pt x="0" y="0"/>
                    </a:lnTo>
                    <a:lnTo>
                      <a:pt x="0" y="147"/>
                    </a:lnTo>
                    <a:close/>
                  </a:path>
                </a:pathLst>
              </a:custGeom>
              <a:solidFill>
                <a:srgbClr val="4F8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01" y="1153"/>
                <a:ext cx="2755" cy="192"/>
                <a:chOff x="1901" y="1153"/>
                <a:chExt cx="2755" cy="192"/>
              </a:xfrm>
            </p:grpSpPr>
            <p:sp>
              <p:nvSpPr>
                <p:cNvPr id="8" name="Freeform 7"/>
                <p:cNvSpPr>
                  <a:spLocks/>
                </p:cNvSpPr>
                <p:nvPr/>
              </p:nvSpPr>
              <p:spPr bwMode="auto">
                <a:xfrm>
                  <a:off x="1901" y="1153"/>
                  <a:ext cx="2755" cy="192"/>
                </a:xfrm>
                <a:custGeom>
                  <a:avLst/>
                  <a:gdLst>
                    <a:gd name="T0" fmla="+- 0 1901 1901"/>
                    <a:gd name="T1" fmla="*/ T0 w 2755"/>
                    <a:gd name="T2" fmla="+- 0 1323 1153"/>
                    <a:gd name="T3" fmla="*/ 1323 h 192"/>
                    <a:gd name="T4" fmla="+- 0 1901 1901"/>
                    <a:gd name="T5" fmla="*/ T4 w 2755"/>
                    <a:gd name="T6" fmla="+- 0 1335 1153"/>
                    <a:gd name="T7" fmla="*/ 1335 h 192"/>
                    <a:gd name="T8" fmla="+- 0 1910 1901"/>
                    <a:gd name="T9" fmla="*/ T8 w 2755"/>
                    <a:gd name="T10" fmla="+- 0 1345 1153"/>
                    <a:gd name="T11" fmla="*/ 1345 h 192"/>
                    <a:gd name="T12" fmla="+- 0 4637 1901"/>
                    <a:gd name="T13" fmla="*/ T12 w 2755"/>
                    <a:gd name="T14" fmla="+- 0 1345 1153"/>
                    <a:gd name="T15" fmla="*/ 1345 h 192"/>
                    <a:gd name="T16" fmla="+- 0 1942 1901"/>
                    <a:gd name="T17" fmla="*/ T16 w 2755"/>
                    <a:gd name="T18" fmla="+- 0 1323 1153"/>
                    <a:gd name="T19" fmla="*/ 1323 h 192"/>
                    <a:gd name="T20" fmla="+- 0 1942 1901"/>
                    <a:gd name="T21" fmla="*/ T20 w 2755"/>
                    <a:gd name="T22" fmla="+- 0 1193 1153"/>
                    <a:gd name="T23" fmla="*/ 1193 h 192"/>
                    <a:gd name="T24" fmla="+- 0 4637 1901"/>
                    <a:gd name="T25" fmla="*/ T24 w 2755"/>
                    <a:gd name="T26" fmla="+- 0 1193 1153"/>
                    <a:gd name="T27" fmla="*/ 1193 h 192"/>
                    <a:gd name="T28" fmla="+- 0 4646 1901"/>
                    <a:gd name="T29" fmla="*/ T28 w 2755"/>
                    <a:gd name="T30" fmla="+- 0 1345 1153"/>
                    <a:gd name="T31" fmla="*/ 1345 h 192"/>
                    <a:gd name="T32" fmla="+- 0 4656 1901"/>
                    <a:gd name="T33" fmla="*/ T32 w 2755"/>
                    <a:gd name="T34" fmla="+- 0 1335 1153"/>
                    <a:gd name="T35" fmla="*/ 1335 h 192"/>
                    <a:gd name="T36" fmla="+- 0 4656 1901"/>
                    <a:gd name="T37" fmla="*/ T36 w 2755"/>
                    <a:gd name="T38" fmla="+- 0 1162 1153"/>
                    <a:gd name="T39" fmla="*/ 1162 h 192"/>
                    <a:gd name="T40" fmla="+- 0 4646 1901"/>
                    <a:gd name="T41" fmla="*/ T40 w 2755"/>
                    <a:gd name="T42" fmla="+- 0 1153 1153"/>
                    <a:gd name="T43" fmla="*/ 1153 h 192"/>
                    <a:gd name="T44" fmla="+- 0 4637 1901"/>
                    <a:gd name="T45" fmla="*/ T44 w 2755"/>
                    <a:gd name="T46" fmla="+- 0 1153 1153"/>
                    <a:gd name="T47" fmla="*/ 1153 h 192"/>
                    <a:gd name="T48" fmla="+- 0 4615 1901"/>
                    <a:gd name="T49" fmla="*/ T48 w 2755"/>
                    <a:gd name="T50" fmla="+- 0 1174 1153"/>
                    <a:gd name="T51" fmla="*/ 1174 h 192"/>
                    <a:gd name="T52" fmla="+- 0 1942 1901"/>
                    <a:gd name="T53" fmla="*/ T52 w 2755"/>
                    <a:gd name="T54" fmla="+- 0 1174 1153"/>
                    <a:gd name="T55" fmla="*/ 1174 h 192"/>
                    <a:gd name="T56" fmla="+- 0 1920 1901"/>
                    <a:gd name="T57" fmla="*/ T56 w 2755"/>
                    <a:gd name="T58" fmla="+- 0 1193 1153"/>
                    <a:gd name="T59" fmla="*/ 1193 h 192"/>
                    <a:gd name="T60" fmla="+- 0 1920 1901"/>
                    <a:gd name="T61" fmla="*/ T60 w 2755"/>
                    <a:gd name="T62" fmla="+- 0 1304 1153"/>
                    <a:gd name="T63" fmla="*/ 1304 h 192"/>
                    <a:gd name="T64" fmla="+- 0 1920 1901"/>
                    <a:gd name="T65" fmla="*/ T64 w 2755"/>
                    <a:gd name="T66" fmla="+- 0 1153 1153"/>
                    <a:gd name="T67" fmla="*/ 1153 h 192"/>
                    <a:gd name="T68" fmla="+- 0 1910 1901"/>
                    <a:gd name="T69" fmla="*/ T68 w 2755"/>
                    <a:gd name="T70" fmla="+- 0 1153 1153"/>
                    <a:gd name="T71" fmla="*/ 1153 h 192"/>
                    <a:gd name="T72" fmla="+- 0 1901 1901"/>
                    <a:gd name="T73" fmla="*/ T72 w 2755"/>
                    <a:gd name="T74" fmla="+- 0 1162 1153"/>
                    <a:gd name="T75" fmla="*/ 1162 h 192"/>
                    <a:gd name="T76" fmla="+- 0 1901 1901"/>
                    <a:gd name="T77" fmla="*/ T76 w 2755"/>
                    <a:gd name="T78" fmla="+- 0 1323 1153"/>
                    <a:gd name="T79" fmla="*/ 132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755" h="192">
                      <a:moveTo>
                        <a:pt x="0" y="170"/>
                      </a:moveTo>
                      <a:lnTo>
                        <a:pt x="0" y="182"/>
                      </a:lnTo>
                      <a:lnTo>
                        <a:pt x="9" y="192"/>
                      </a:lnTo>
                      <a:lnTo>
                        <a:pt x="2736" y="192"/>
                      </a:lnTo>
                      <a:lnTo>
                        <a:pt x="41" y="170"/>
                      </a:lnTo>
                      <a:lnTo>
                        <a:pt x="41" y="40"/>
                      </a:lnTo>
                      <a:lnTo>
                        <a:pt x="2736" y="40"/>
                      </a:lnTo>
                      <a:lnTo>
                        <a:pt x="2745" y="192"/>
                      </a:lnTo>
                      <a:lnTo>
                        <a:pt x="2755" y="182"/>
                      </a:lnTo>
                      <a:lnTo>
                        <a:pt x="2755" y="9"/>
                      </a:lnTo>
                      <a:lnTo>
                        <a:pt x="2745" y="0"/>
                      </a:lnTo>
                      <a:lnTo>
                        <a:pt x="2736" y="0"/>
                      </a:lnTo>
                      <a:lnTo>
                        <a:pt x="2714" y="21"/>
                      </a:lnTo>
                      <a:lnTo>
                        <a:pt x="41" y="21"/>
                      </a:lnTo>
                      <a:lnTo>
                        <a:pt x="19" y="40"/>
                      </a:lnTo>
                      <a:lnTo>
                        <a:pt x="19" y="151"/>
                      </a:lnTo>
                      <a:lnTo>
                        <a:pt x="19" y="0"/>
                      </a:lnTo>
                      <a:lnTo>
                        <a:pt x="9" y="0"/>
                      </a:lnTo>
                      <a:lnTo>
                        <a:pt x="0" y="9"/>
                      </a:lnTo>
                      <a:lnTo>
                        <a:pt x="0" y="17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01" y="1153"/>
                  <a:ext cx="2755" cy="192"/>
                </a:xfrm>
                <a:custGeom>
                  <a:avLst/>
                  <a:gdLst>
                    <a:gd name="T0" fmla="+- 0 4637 1901"/>
                    <a:gd name="T1" fmla="*/ T0 w 2755"/>
                    <a:gd name="T2" fmla="+- 0 1304 1153"/>
                    <a:gd name="T3" fmla="*/ 1304 h 192"/>
                    <a:gd name="T4" fmla="+- 0 4615 1901"/>
                    <a:gd name="T5" fmla="*/ T4 w 2755"/>
                    <a:gd name="T6" fmla="+- 0 1323 1153"/>
                    <a:gd name="T7" fmla="*/ 1323 h 192"/>
                    <a:gd name="T8" fmla="+- 0 4637 1901"/>
                    <a:gd name="T9" fmla="*/ T8 w 2755"/>
                    <a:gd name="T10" fmla="+- 0 1345 1153"/>
                    <a:gd name="T11" fmla="*/ 1345 h 192"/>
                    <a:gd name="T12" fmla="+- 0 4646 1901"/>
                    <a:gd name="T13" fmla="*/ T12 w 2755"/>
                    <a:gd name="T14" fmla="+- 0 1345 1153"/>
                    <a:gd name="T15" fmla="*/ 1345 h 192"/>
                    <a:gd name="T16" fmla="+- 0 4637 1901"/>
                    <a:gd name="T17" fmla="*/ T16 w 2755"/>
                    <a:gd name="T18" fmla="+- 0 1193 1153"/>
                    <a:gd name="T19" fmla="*/ 1193 h 192"/>
                    <a:gd name="T20" fmla="+- 0 4637 1901"/>
                    <a:gd name="T21" fmla="*/ T20 w 2755"/>
                    <a:gd name="T22" fmla="+- 0 1304 1153"/>
                    <a:gd name="T23" fmla="*/ 1304 h 192"/>
                  </a:gdLst>
                  <a:ahLst/>
                  <a:cxnLst>
                    <a:cxn ang="0">
                      <a:pos x="T1" y="T3"/>
                    </a:cxn>
                    <a:cxn ang="0">
                      <a:pos x="T5" y="T7"/>
                    </a:cxn>
                    <a:cxn ang="0">
                      <a:pos x="T9" y="T11"/>
                    </a:cxn>
                    <a:cxn ang="0">
                      <a:pos x="T13" y="T15"/>
                    </a:cxn>
                    <a:cxn ang="0">
                      <a:pos x="T17" y="T19"/>
                    </a:cxn>
                    <a:cxn ang="0">
                      <a:pos x="T21" y="T23"/>
                    </a:cxn>
                  </a:cxnLst>
                  <a:rect l="0" t="0" r="r" b="b"/>
                  <a:pathLst>
                    <a:path w="2755" h="192">
                      <a:moveTo>
                        <a:pt x="2736" y="151"/>
                      </a:moveTo>
                      <a:lnTo>
                        <a:pt x="2714" y="170"/>
                      </a:lnTo>
                      <a:lnTo>
                        <a:pt x="2736" y="192"/>
                      </a:lnTo>
                      <a:lnTo>
                        <a:pt x="2745" y="192"/>
                      </a:lnTo>
                      <a:lnTo>
                        <a:pt x="2736" y="40"/>
                      </a:lnTo>
                      <a:lnTo>
                        <a:pt x="2736"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01" y="1153"/>
                  <a:ext cx="2755" cy="192"/>
                </a:xfrm>
                <a:custGeom>
                  <a:avLst/>
                  <a:gdLst>
                    <a:gd name="T0" fmla="+- 0 4637 1901"/>
                    <a:gd name="T1" fmla="*/ T0 w 2755"/>
                    <a:gd name="T2" fmla="+- 0 1193 1153"/>
                    <a:gd name="T3" fmla="*/ 1193 h 192"/>
                    <a:gd name="T4" fmla="+- 0 4615 1901"/>
                    <a:gd name="T5" fmla="*/ T4 w 2755"/>
                    <a:gd name="T6" fmla="+- 0 1193 1153"/>
                    <a:gd name="T7" fmla="*/ 1193 h 192"/>
                    <a:gd name="T8" fmla="+- 0 4615 1901"/>
                    <a:gd name="T9" fmla="*/ T8 w 2755"/>
                    <a:gd name="T10" fmla="+- 0 1304 1153"/>
                    <a:gd name="T11" fmla="*/ 1304 h 192"/>
                    <a:gd name="T12" fmla="+- 0 1942 1901"/>
                    <a:gd name="T13" fmla="*/ T12 w 2755"/>
                    <a:gd name="T14" fmla="+- 0 1304 1153"/>
                    <a:gd name="T15" fmla="*/ 1304 h 192"/>
                    <a:gd name="T16" fmla="+- 0 1942 1901"/>
                    <a:gd name="T17" fmla="*/ T16 w 2755"/>
                    <a:gd name="T18" fmla="+- 0 1323 1153"/>
                    <a:gd name="T19" fmla="*/ 1323 h 192"/>
                    <a:gd name="T20" fmla="+- 0 4637 1901"/>
                    <a:gd name="T21" fmla="*/ T20 w 2755"/>
                    <a:gd name="T22" fmla="+- 0 1345 1153"/>
                    <a:gd name="T23" fmla="*/ 1345 h 192"/>
                    <a:gd name="T24" fmla="+- 0 4615 1901"/>
                    <a:gd name="T25" fmla="*/ T24 w 2755"/>
                    <a:gd name="T26" fmla="+- 0 1323 1153"/>
                    <a:gd name="T27" fmla="*/ 1323 h 192"/>
                    <a:gd name="T28" fmla="+- 0 4637 1901"/>
                    <a:gd name="T29" fmla="*/ T28 w 2755"/>
                    <a:gd name="T30" fmla="+- 0 1304 1153"/>
                    <a:gd name="T31" fmla="*/ 1304 h 192"/>
                    <a:gd name="T32" fmla="+- 0 4637 1901"/>
                    <a:gd name="T33" fmla="*/ T32 w 2755"/>
                    <a:gd name="T34" fmla="+- 0 1193 1153"/>
                    <a:gd name="T35" fmla="*/ 119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55" h="192">
                      <a:moveTo>
                        <a:pt x="2736" y="40"/>
                      </a:moveTo>
                      <a:lnTo>
                        <a:pt x="2714" y="40"/>
                      </a:lnTo>
                      <a:lnTo>
                        <a:pt x="2714" y="151"/>
                      </a:lnTo>
                      <a:lnTo>
                        <a:pt x="41" y="151"/>
                      </a:lnTo>
                      <a:lnTo>
                        <a:pt x="41" y="170"/>
                      </a:lnTo>
                      <a:lnTo>
                        <a:pt x="2736" y="192"/>
                      </a:lnTo>
                      <a:lnTo>
                        <a:pt x="2714" y="170"/>
                      </a:lnTo>
                      <a:lnTo>
                        <a:pt x="2736" y="151"/>
                      </a:lnTo>
                      <a:lnTo>
                        <a:pt x="2736" y="4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01" y="1153"/>
                  <a:ext cx="2755" cy="192"/>
                </a:xfrm>
                <a:custGeom>
                  <a:avLst/>
                  <a:gdLst>
                    <a:gd name="T0" fmla="+- 0 1920 1901"/>
                    <a:gd name="T1" fmla="*/ T0 w 2755"/>
                    <a:gd name="T2" fmla="+- 0 1304 1153"/>
                    <a:gd name="T3" fmla="*/ 1304 h 192"/>
                    <a:gd name="T4" fmla="+- 0 1920 1901"/>
                    <a:gd name="T5" fmla="*/ T4 w 2755"/>
                    <a:gd name="T6" fmla="+- 0 1193 1153"/>
                    <a:gd name="T7" fmla="*/ 1193 h 192"/>
                    <a:gd name="T8" fmla="+- 0 1942 1901"/>
                    <a:gd name="T9" fmla="*/ T8 w 2755"/>
                    <a:gd name="T10" fmla="+- 0 1174 1153"/>
                    <a:gd name="T11" fmla="*/ 1174 h 192"/>
                    <a:gd name="T12" fmla="+- 0 4615 1901"/>
                    <a:gd name="T13" fmla="*/ T12 w 2755"/>
                    <a:gd name="T14" fmla="+- 0 1174 1153"/>
                    <a:gd name="T15" fmla="*/ 1174 h 192"/>
                    <a:gd name="T16" fmla="+- 0 4637 1901"/>
                    <a:gd name="T17" fmla="*/ T16 w 2755"/>
                    <a:gd name="T18" fmla="+- 0 1153 1153"/>
                    <a:gd name="T19" fmla="*/ 1153 h 192"/>
                    <a:gd name="T20" fmla="+- 0 1920 1901"/>
                    <a:gd name="T21" fmla="*/ T20 w 2755"/>
                    <a:gd name="T22" fmla="+- 0 1153 1153"/>
                    <a:gd name="T23" fmla="*/ 1153 h 192"/>
                    <a:gd name="T24" fmla="+- 0 1920 1901"/>
                    <a:gd name="T25" fmla="*/ T24 w 2755"/>
                    <a:gd name="T26" fmla="+- 0 1304 1153"/>
                    <a:gd name="T27" fmla="*/ 1304 h 192"/>
                  </a:gdLst>
                  <a:ahLst/>
                  <a:cxnLst>
                    <a:cxn ang="0">
                      <a:pos x="T1" y="T3"/>
                    </a:cxn>
                    <a:cxn ang="0">
                      <a:pos x="T5" y="T7"/>
                    </a:cxn>
                    <a:cxn ang="0">
                      <a:pos x="T9" y="T11"/>
                    </a:cxn>
                    <a:cxn ang="0">
                      <a:pos x="T13" y="T15"/>
                    </a:cxn>
                    <a:cxn ang="0">
                      <a:pos x="T17" y="T19"/>
                    </a:cxn>
                    <a:cxn ang="0">
                      <a:pos x="T21" y="T23"/>
                    </a:cxn>
                    <a:cxn ang="0">
                      <a:pos x="T25" y="T27"/>
                    </a:cxn>
                  </a:cxnLst>
                  <a:rect l="0" t="0" r="r" b="b"/>
                  <a:pathLst>
                    <a:path w="2755" h="192">
                      <a:moveTo>
                        <a:pt x="19" y="151"/>
                      </a:moveTo>
                      <a:lnTo>
                        <a:pt x="19" y="40"/>
                      </a:lnTo>
                      <a:lnTo>
                        <a:pt x="41" y="21"/>
                      </a:lnTo>
                      <a:lnTo>
                        <a:pt x="2714" y="21"/>
                      </a:lnTo>
                      <a:lnTo>
                        <a:pt x="2736" y="0"/>
                      </a:lnTo>
                      <a:lnTo>
                        <a:pt x="19" y="0"/>
                      </a:lnTo>
                      <a:lnTo>
                        <a:pt x="19"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3" name="CuadroTexto 2"/>
          <p:cNvSpPr txBox="1"/>
          <p:nvPr/>
        </p:nvSpPr>
        <p:spPr>
          <a:xfrm>
            <a:off x="8401471" y="3317967"/>
            <a:ext cx="3276723" cy="2031325"/>
          </a:xfrm>
          <a:prstGeom prst="rect">
            <a:avLst/>
          </a:prstGeom>
          <a:noFill/>
        </p:spPr>
        <p:txBody>
          <a:bodyPr wrap="square" rtlCol="0">
            <a:spAutoFit/>
          </a:bodyPr>
          <a:lstStyle/>
          <a:p>
            <a:r>
              <a:rPr lang="es-MX" dirty="0" smtClean="0"/>
              <a:t>Una vez que seleccionaste la materia, se regresará la vista a la retícula donde las materias de color morado son las materias que en ese momento están seleccionadas para cursar.</a:t>
            </a:r>
            <a:endParaRPr lang="es-MX" dirty="0"/>
          </a:p>
        </p:txBody>
      </p:sp>
      <p:cxnSp>
        <p:nvCxnSpPr>
          <p:cNvPr id="13" name="Conector recto de flecha 12"/>
          <p:cNvCxnSpPr/>
          <p:nvPr/>
        </p:nvCxnSpPr>
        <p:spPr>
          <a:xfrm flipH="1" flipV="1">
            <a:off x="5534842" y="3097096"/>
            <a:ext cx="2773136" cy="150973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85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15" y="800830"/>
            <a:ext cx="2785334" cy="172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509" y="800830"/>
            <a:ext cx="3904697" cy="159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125419" y="3245886"/>
            <a:ext cx="4374507" cy="1938992"/>
          </a:xfrm>
          <a:prstGeom prst="rect">
            <a:avLst/>
          </a:prstGeom>
        </p:spPr>
        <p:txBody>
          <a:bodyPr wrap="square">
            <a:spAutoFit/>
          </a:bodyPr>
          <a:lstStyle/>
          <a:p>
            <a:pPr marL="64770">
              <a:spcAft>
                <a:spcPts val="0"/>
              </a:spcAft>
            </a:pPr>
            <a:r>
              <a:rPr lang="es-MX" sz="4000" spc="5" dirty="0" smtClean="0">
                <a:latin typeface="Calibri" panose="020F0502020204030204" pitchFamily="34" charset="0"/>
                <a:ea typeface="Calibri" panose="020F0502020204030204" pitchFamily="34" charset="0"/>
                <a:cs typeface="Calibri" panose="020F0502020204030204" pitchFamily="34" charset="0"/>
              </a:rPr>
              <a:t>Po</a:t>
            </a:r>
            <a:r>
              <a:rPr lang="es-MX" sz="4000" dirty="0" smtClean="0">
                <a:latin typeface="Calibri" panose="020F0502020204030204" pitchFamily="34" charset="0"/>
                <a:ea typeface="Calibri" panose="020F0502020204030204" pitchFamily="34" charset="0"/>
                <a:cs typeface="Calibri" panose="020F0502020204030204" pitchFamily="34" charset="0"/>
              </a:rPr>
              <a:t>r</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a:latin typeface="Calibri" panose="020F0502020204030204" pitchFamily="34" charset="0"/>
                <a:ea typeface="Calibri" panose="020F0502020204030204" pitchFamily="34" charset="0"/>
                <a:cs typeface="Calibri" panose="020F0502020204030204" pitchFamily="34" charset="0"/>
              </a:rPr>
              <a:t>ú</a:t>
            </a:r>
            <a:r>
              <a:rPr lang="es-MX" sz="4000" dirty="0" smtClean="0">
                <a:latin typeface="Calibri" panose="020F0502020204030204" pitchFamily="34" charset="0"/>
                <a:ea typeface="Calibri" panose="020F0502020204030204" pitchFamily="34" charset="0"/>
                <a:cs typeface="Calibri" panose="020F0502020204030204" pitchFamily="34" charset="0"/>
              </a:rPr>
              <a:t>lti</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dirty="0" smtClean="0">
                <a:latin typeface="Calibri" panose="020F0502020204030204" pitchFamily="34" charset="0"/>
                <a:ea typeface="Calibri" panose="020F0502020204030204" pitchFamily="34" charset="0"/>
                <a:cs typeface="Calibri" panose="020F0502020204030204" pitchFamily="34" charset="0"/>
              </a:rPr>
              <a:t>o</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smtClean="0">
                <a:latin typeface="Calibri" panose="020F0502020204030204" pitchFamily="34" charset="0"/>
                <a:ea typeface="Calibri" panose="020F0502020204030204" pitchFamily="34" charset="0"/>
                <a:cs typeface="Calibri" panose="020F0502020204030204" pitchFamily="34" charset="0"/>
              </a:rPr>
              <a:t>d</a:t>
            </a:r>
            <a:r>
              <a:rPr lang="es-MX" sz="4000" spc="-10" dirty="0" smtClean="0">
                <a:latin typeface="Calibri" panose="020F0502020204030204" pitchFamily="34" charset="0"/>
                <a:ea typeface="Calibri" panose="020F0502020204030204" pitchFamily="34" charset="0"/>
                <a:cs typeface="Calibri" panose="020F0502020204030204" pitchFamily="34" charset="0"/>
              </a:rPr>
              <a:t>a</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spc="5" dirty="0" smtClean="0">
                <a:latin typeface="Calibri" panose="020F0502020204030204" pitchFamily="34" charset="0"/>
                <a:ea typeface="Calibri" panose="020F0502020204030204" pitchFamily="34" charset="0"/>
                <a:cs typeface="Calibri" panose="020F0502020204030204" pitchFamily="34" charset="0"/>
              </a:rPr>
              <a:t>o</a:t>
            </a:r>
            <a:r>
              <a:rPr lang="es-MX" sz="4000" dirty="0" smtClean="0">
                <a:latin typeface="Calibri" panose="020F0502020204030204" pitchFamily="34" charset="0"/>
                <a:ea typeface="Calibri" panose="020F0502020204030204" pitchFamily="34" charset="0"/>
                <a:cs typeface="Calibri" panose="020F0502020204030204" pitchFamily="34" charset="0"/>
              </a:rPr>
              <a:t>s</a:t>
            </a:r>
            <a:r>
              <a:rPr lang="es-MX" sz="4000" spc="5" dirty="0" smtClean="0">
                <a:latin typeface="Calibri" panose="020F0502020204030204" pitchFamily="34" charset="0"/>
                <a:ea typeface="Calibri" panose="020F0502020204030204" pitchFamily="34" charset="0"/>
                <a:cs typeface="Calibri" panose="020F0502020204030204" pitchFamily="34" charset="0"/>
              </a:rPr>
              <a:t> </a:t>
            </a:r>
            <a:r>
              <a:rPr lang="es-MX" sz="4000" dirty="0" err="1" smtClean="0">
                <a:latin typeface="Calibri" panose="020F0502020204030204" pitchFamily="34" charset="0"/>
                <a:ea typeface="Calibri" panose="020F0502020204030204" pitchFamily="34" charset="0"/>
                <a:cs typeface="Calibri" panose="020F0502020204030204" pitchFamily="34" charset="0"/>
              </a:rPr>
              <a:t>cl</a:t>
            </a:r>
            <a:r>
              <a:rPr lang="es-MX" sz="4000" spc="-10" dirty="0" err="1" smtClean="0">
                <a:latin typeface="Calibri" panose="020F0502020204030204" pitchFamily="34" charset="0"/>
                <a:ea typeface="Calibri" panose="020F0502020204030204" pitchFamily="34" charset="0"/>
                <a:cs typeface="Calibri" panose="020F0502020204030204" pitchFamily="34" charset="0"/>
              </a:rPr>
              <a:t>i</a:t>
            </a:r>
            <a:r>
              <a:rPr lang="es-MX" sz="4000" dirty="0" err="1" smtClean="0">
                <a:latin typeface="Calibri" panose="020F0502020204030204" pitchFamily="34" charset="0"/>
                <a:ea typeface="Calibri" panose="020F0502020204030204" pitchFamily="34" charset="0"/>
                <a:cs typeface="Calibri" panose="020F0502020204030204" pitchFamily="34" charset="0"/>
              </a:rPr>
              <a:t>ck</a:t>
            </a:r>
            <a:r>
              <a:rPr lang="es-MX" sz="4000" spc="5" dirty="0" smtClean="0">
                <a:latin typeface="Calibri" panose="020F0502020204030204" pitchFamily="34" charset="0"/>
                <a:ea typeface="Calibri" panose="020F0502020204030204" pitchFamily="34" charset="0"/>
                <a:cs typeface="Calibri" panose="020F0502020204030204" pitchFamily="34" charset="0"/>
              </a:rPr>
              <a:t> e</a:t>
            </a:r>
            <a:r>
              <a:rPr lang="es-MX" sz="4000" dirty="0" smtClean="0">
                <a:latin typeface="Calibri" panose="020F0502020204030204" pitchFamily="34" charset="0"/>
                <a:ea typeface="Calibri" panose="020F0502020204030204" pitchFamily="34" charset="0"/>
                <a:cs typeface="Calibri" panose="020F0502020204030204" pitchFamily="34" charset="0"/>
              </a:rPr>
              <a:t>n el botón &lt;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CE</a:t>
            </a:r>
            <a:r>
              <a:rPr lang="es-MX" sz="4000" spc="5" dirty="0" smtClean="0">
                <a:latin typeface="Calibri" panose="020F0502020204030204" pitchFamily="34" charset="0"/>
                <a:ea typeface="Calibri" panose="020F0502020204030204" pitchFamily="34" charset="0"/>
                <a:cs typeface="Calibri" panose="020F0502020204030204" pitchFamily="34" charset="0"/>
              </a:rPr>
              <a:t>P</a:t>
            </a:r>
            <a:r>
              <a:rPr lang="es-MX" sz="4000" dirty="0" smtClean="0">
                <a:latin typeface="Calibri" panose="020F0502020204030204" pitchFamily="34" charset="0"/>
                <a:ea typeface="Calibri" panose="020F0502020204030204" pitchFamily="34" charset="0"/>
                <a:cs typeface="Calibri" panose="020F0502020204030204" pitchFamily="34" charset="0"/>
              </a:rPr>
              <a:t>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R&gt;.</a:t>
            </a:r>
            <a:endParaRPr lang="es-MX" sz="40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808113" y="2611492"/>
            <a:ext cx="4169329" cy="3785652"/>
          </a:xfrm>
          <a:prstGeom prst="rect">
            <a:avLst/>
          </a:prstGeom>
        </p:spPr>
        <p:txBody>
          <a:bodyPr wrap="square">
            <a:spAutoFit/>
          </a:bodyPr>
          <a:lstStyle/>
          <a:p>
            <a:pPr marL="64770">
              <a:spcAft>
                <a:spcPts val="0"/>
              </a:spcAft>
            </a:pPr>
            <a:r>
              <a:rPr lang="es-MX" sz="4000" noProof="1"/>
              <a:t>Para finalizar la Reinscripción </a:t>
            </a:r>
            <a:r>
              <a:rPr lang="es-MX" sz="4000" noProof="1" smtClean="0"/>
              <a:t>deberás </a:t>
            </a:r>
            <a:r>
              <a:rPr lang="es-MX" sz="4000" noProof="1"/>
              <a:t>dar </a:t>
            </a:r>
            <a:r>
              <a:rPr lang="es-MX" sz="4000" noProof="1" smtClean="0"/>
              <a:t>click </a:t>
            </a:r>
            <a:r>
              <a:rPr lang="es-MX" sz="4000" noProof="1"/>
              <a:t>en el botón color verde &lt;&lt;Inscribir&gt;&gt;</a:t>
            </a:r>
            <a:endParaRPr lang="es-MX"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¿Qué hacer?</a:t>
            </a:r>
            <a:endParaRPr lang="es-MX" dirty="0"/>
          </a:p>
        </p:txBody>
      </p:sp>
      <p:sp>
        <p:nvSpPr>
          <p:cNvPr id="3" name="Marcador de contenido 2"/>
          <p:cNvSpPr>
            <a:spLocks noGrp="1"/>
          </p:cNvSpPr>
          <p:nvPr>
            <p:ph idx="1"/>
          </p:nvPr>
        </p:nvSpPr>
        <p:spPr>
          <a:xfrm>
            <a:off x="1069848" y="1755648"/>
            <a:ext cx="10058400" cy="4050792"/>
          </a:xfrm>
        </p:spPr>
        <p:txBody>
          <a:bodyPr/>
          <a:lstStyle/>
          <a:p>
            <a:r>
              <a:rPr lang="es-MX" dirty="0" smtClean="0"/>
              <a:t>El 8 de agosto aparecerán en la página principal de ITH los pre horarios y números de referencias. </a:t>
            </a:r>
            <a:endParaRPr lang="es-MX" dirty="0"/>
          </a:p>
        </p:txBody>
      </p:sp>
      <p:pic>
        <p:nvPicPr>
          <p:cNvPr id="4" name="Imagen 3"/>
          <p:cNvPicPr>
            <a:picLocks noChangeAspect="1"/>
          </p:cNvPicPr>
          <p:nvPr/>
        </p:nvPicPr>
        <p:blipFill rotWithShape="1">
          <a:blip r:embed="rId2"/>
          <a:srcRect b="52588"/>
          <a:stretch/>
        </p:blipFill>
        <p:spPr>
          <a:xfrm>
            <a:off x="2483834" y="2328471"/>
            <a:ext cx="7230428" cy="1854909"/>
          </a:xfrm>
          <a:prstGeom prst="rect">
            <a:avLst/>
          </a:prstGeom>
        </p:spPr>
      </p:pic>
      <p:pic>
        <p:nvPicPr>
          <p:cNvPr id="5" name="Imagen 4"/>
          <p:cNvPicPr>
            <a:picLocks noChangeAspect="1"/>
          </p:cNvPicPr>
          <p:nvPr/>
        </p:nvPicPr>
        <p:blipFill rotWithShape="1">
          <a:blip r:embed="rId2"/>
          <a:srcRect t="55025"/>
          <a:stretch/>
        </p:blipFill>
        <p:spPr>
          <a:xfrm>
            <a:off x="2483834" y="4281377"/>
            <a:ext cx="7230428" cy="1759558"/>
          </a:xfrm>
          <a:prstGeom prst="rect">
            <a:avLst/>
          </a:prstGeom>
        </p:spPr>
      </p:pic>
    </p:spTree>
    <p:extLst>
      <p:ext uri="{BB962C8B-B14F-4D97-AF65-F5344CB8AC3E}">
        <p14:creationId xmlns:p14="http://schemas.microsoft.com/office/powerpoint/2010/main" val="209539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Para ver el Horario, damos </a:t>
            </a:r>
            <a:r>
              <a:rPr lang="es-MX" dirty="0" err="1" smtClean="0"/>
              <a:t>click</a:t>
            </a:r>
            <a:r>
              <a:rPr lang="es-MX" dirty="0" smtClean="0"/>
              <a:t> en el botón de Materias</a:t>
            </a:r>
            <a:endParaRPr lang="es-MX"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81" y="2793298"/>
            <a:ext cx="10464267" cy="24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a:off x="195943" y="1867989"/>
            <a:ext cx="723356" cy="789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664823" y="5592784"/>
            <a:ext cx="7772400" cy="369332"/>
          </a:xfrm>
          <a:prstGeom prst="rect">
            <a:avLst/>
          </a:prstGeom>
          <a:noFill/>
        </p:spPr>
        <p:txBody>
          <a:bodyPr wrap="square" rtlCol="0">
            <a:spAutoFit/>
          </a:bodyPr>
          <a:lstStyle/>
          <a:p>
            <a:r>
              <a:rPr lang="es-MX" dirty="0" smtClean="0"/>
              <a:t>Puedes imprimirlo en formato PDF</a:t>
            </a:r>
            <a:endParaRPr lang="es-MX" dirty="0"/>
          </a:p>
        </p:txBody>
      </p:sp>
      <p:cxnSp>
        <p:nvCxnSpPr>
          <p:cNvPr id="7" name="Conector recto de flecha 6"/>
          <p:cNvCxnSpPr/>
          <p:nvPr/>
        </p:nvCxnSpPr>
        <p:spPr>
          <a:xfrm flipH="1" flipV="1">
            <a:off x="1227909" y="4585063"/>
            <a:ext cx="1249680" cy="1192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5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1207" y="1123407"/>
            <a:ext cx="10830415" cy="5055324"/>
          </a:xfrm>
        </p:spPr>
        <p:txBody>
          <a:bodyPr>
            <a:normAutofit lnSpcReduction="10000"/>
          </a:bodyPr>
          <a:lstStyle/>
          <a:p>
            <a:pPr algn="just">
              <a:buFont typeface="Wingdings" panose="05000000000000000000" pitchFamily="2" charset="2"/>
              <a:buChar char="Ø"/>
            </a:pPr>
            <a:r>
              <a:rPr lang="es-MX" dirty="0" smtClean="0"/>
              <a:t>Alumnos de segundo semestre deben inscribirse en tutorías y </a:t>
            </a:r>
            <a:r>
              <a:rPr lang="es-MX" dirty="0"/>
              <a:t>extraescolares. </a:t>
            </a:r>
            <a:r>
              <a:rPr lang="es-MX" dirty="0" smtClean="0"/>
              <a:t>Se </a:t>
            </a:r>
            <a:r>
              <a:rPr lang="es-MX" dirty="0"/>
              <a:t>publicará la fecha para la feria de extraescolares, puedes seleccionar la misma que ya cursaste o </a:t>
            </a:r>
            <a:r>
              <a:rPr lang="es-MX" dirty="0" smtClean="0"/>
              <a:t>bien, </a:t>
            </a:r>
            <a:r>
              <a:rPr lang="es-MX" dirty="0"/>
              <a:t>cambiar de actividad.</a:t>
            </a:r>
            <a:endParaRPr lang="es-MX" dirty="0" smtClean="0"/>
          </a:p>
          <a:p>
            <a:pPr algn="just">
              <a:buFont typeface="Wingdings" panose="05000000000000000000" pitchFamily="2" charset="2"/>
              <a:buChar char="Ø"/>
            </a:pPr>
            <a:r>
              <a:rPr lang="es-MX" dirty="0"/>
              <a:t>Alumnos de </a:t>
            </a:r>
            <a:r>
              <a:rPr lang="es-MX" dirty="0" smtClean="0"/>
              <a:t>tercer </a:t>
            </a:r>
            <a:r>
              <a:rPr lang="es-MX" dirty="0"/>
              <a:t>semestre en adelante que no tienen acreditadas las actividades complementarias, </a:t>
            </a:r>
            <a:r>
              <a:rPr lang="es-MX" dirty="0" smtClean="0"/>
              <a:t>deberán </a:t>
            </a:r>
            <a:r>
              <a:rPr lang="es-MX" dirty="0"/>
              <a:t>darla de </a:t>
            </a:r>
            <a:r>
              <a:rPr lang="es-MX" dirty="0" smtClean="0"/>
              <a:t>alta. </a:t>
            </a:r>
          </a:p>
          <a:p>
            <a:pPr algn="just">
              <a:buFont typeface="Wingdings" panose="05000000000000000000" pitchFamily="2" charset="2"/>
              <a:buChar char="Ø"/>
            </a:pPr>
            <a:r>
              <a:rPr lang="es-MX" dirty="0"/>
              <a:t>Alumnos que </a:t>
            </a:r>
            <a:r>
              <a:rPr lang="es-MX" dirty="0" smtClean="0"/>
              <a:t>están </a:t>
            </a:r>
            <a:r>
              <a:rPr lang="es-MX" dirty="0"/>
              <a:t>realizando servicio social, deberán inscribirlo en su horario. (solamente los que iniciaron en </a:t>
            </a:r>
            <a:r>
              <a:rPr lang="es-MX" dirty="0" smtClean="0"/>
              <a:t>ene - jun 2018).El servicio social se inscribe en el horario del semestre en el que se concluye el servicio. Y es requisito tener acreditada las actividades complementarias.</a:t>
            </a:r>
            <a:endParaRPr lang="es-MX" dirty="0"/>
          </a:p>
          <a:p>
            <a:pPr algn="just">
              <a:buFont typeface="Wingdings" panose="05000000000000000000" pitchFamily="2" charset="2"/>
              <a:buChar char="Ø"/>
            </a:pPr>
            <a:r>
              <a:rPr lang="es-MX" dirty="0" smtClean="0"/>
              <a:t>Para </a:t>
            </a:r>
            <a:r>
              <a:rPr lang="es-MX" dirty="0"/>
              <a:t>inscribirse en residencia es requisito tener </a:t>
            </a:r>
            <a:r>
              <a:rPr lang="es-MX" dirty="0" smtClean="0"/>
              <a:t>acreditado </a:t>
            </a:r>
            <a:r>
              <a:rPr lang="es-MX" dirty="0"/>
              <a:t>el servicio </a:t>
            </a:r>
            <a:r>
              <a:rPr lang="es-MX" dirty="0" smtClean="0"/>
              <a:t>social.</a:t>
            </a:r>
          </a:p>
          <a:p>
            <a:pPr algn="just">
              <a:buFont typeface="Wingdings" panose="05000000000000000000" pitchFamily="2" charset="2"/>
              <a:buChar char="Ø"/>
            </a:pPr>
            <a:r>
              <a:rPr lang="es-MX" dirty="0" smtClean="0"/>
              <a:t>El Calendario escolar se encuentra en </a:t>
            </a:r>
            <a:r>
              <a:rPr lang="es-MX" dirty="0" smtClean="0">
                <a:hlinkClick r:id="rId2"/>
              </a:rPr>
              <a:t>www.ith.mx</a:t>
            </a:r>
            <a:r>
              <a:rPr lang="es-MX" dirty="0" smtClean="0"/>
              <a:t> donde podrás consultar las fechas importantes, como fecha de inicio y fin de clases, fechas de inscripción de idiomas, solicitud de  bajas, traslados, movilidad, entre otros.</a:t>
            </a:r>
          </a:p>
          <a:p>
            <a:pPr algn="just">
              <a:buFont typeface="Wingdings" panose="05000000000000000000" pitchFamily="2" charset="2"/>
              <a:buChar char="Ø"/>
            </a:pPr>
            <a:r>
              <a:rPr lang="es-MX" dirty="0" smtClean="0"/>
              <a:t>Las redes sociales también son importantes como fuentes de información, por eso te invitamos a unirte al grupo de Facebook de tu carrera.</a:t>
            </a:r>
          </a:p>
          <a:p>
            <a:pPr algn="just">
              <a:buFont typeface="Wingdings" panose="05000000000000000000" pitchFamily="2" charset="2"/>
              <a:buChar char="Ø"/>
            </a:pPr>
            <a:r>
              <a:rPr lang="es-MX" dirty="0" smtClean="0"/>
              <a:t>Página ITH.</a:t>
            </a:r>
          </a:p>
          <a:p>
            <a:pPr>
              <a:buFont typeface="Wingdings" panose="05000000000000000000" pitchFamily="2" charset="2"/>
              <a:buChar char="Ø"/>
            </a:pPr>
            <a:endParaRPr lang="es-MX" dirty="0" smtClean="0"/>
          </a:p>
        </p:txBody>
      </p:sp>
      <p:sp>
        <p:nvSpPr>
          <p:cNvPr id="4" name="Título 1"/>
          <p:cNvSpPr>
            <a:spLocks noGrp="1"/>
          </p:cNvSpPr>
          <p:nvPr>
            <p:ph type="title"/>
          </p:nvPr>
        </p:nvSpPr>
        <p:spPr>
          <a:xfrm>
            <a:off x="622407" y="108497"/>
            <a:ext cx="10058400" cy="1014910"/>
          </a:xfrm>
        </p:spPr>
        <p:txBody>
          <a:bodyPr>
            <a:noAutofit/>
          </a:bodyPr>
          <a:lstStyle/>
          <a:p>
            <a:r>
              <a:rPr lang="es-MX" sz="3200" noProof="1" smtClean="0"/>
              <a:t>RECUERDA</a:t>
            </a:r>
            <a:endParaRPr lang="es-MX" sz="3200" noProof="1"/>
          </a:p>
        </p:txBody>
      </p:sp>
    </p:spTree>
    <p:extLst>
      <p:ext uri="{BB962C8B-B14F-4D97-AF65-F5344CB8AC3E}">
        <p14:creationId xmlns:p14="http://schemas.microsoft.com/office/powerpoint/2010/main" val="2298259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97782021"/>
              </p:ext>
            </p:extLst>
          </p:nvPr>
        </p:nvGraphicFramePr>
        <p:xfrm>
          <a:off x="378821" y="1240972"/>
          <a:ext cx="10855235" cy="5273858"/>
        </p:xfrm>
        <a:graphic>
          <a:graphicData uri="http://schemas.openxmlformats.org/drawingml/2006/table">
            <a:tbl>
              <a:tblPr>
                <a:tableStyleId>{5C22544A-7EE6-4342-B048-85BDC9FD1C3A}</a:tableStyleId>
              </a:tblPr>
              <a:tblGrid>
                <a:gridCol w="2638699">
                  <a:extLst>
                    <a:ext uri="{9D8B030D-6E8A-4147-A177-3AD203B41FA5}">
                      <a16:colId xmlns="" xmlns:a16="http://schemas.microsoft.com/office/drawing/2014/main" val="2895035482"/>
                    </a:ext>
                  </a:extLst>
                </a:gridCol>
                <a:gridCol w="2808514">
                  <a:extLst>
                    <a:ext uri="{9D8B030D-6E8A-4147-A177-3AD203B41FA5}">
                      <a16:colId xmlns="" xmlns:a16="http://schemas.microsoft.com/office/drawing/2014/main" val="2484447744"/>
                    </a:ext>
                  </a:extLst>
                </a:gridCol>
                <a:gridCol w="3148148">
                  <a:extLst>
                    <a:ext uri="{9D8B030D-6E8A-4147-A177-3AD203B41FA5}">
                      <a16:colId xmlns="" xmlns:a16="http://schemas.microsoft.com/office/drawing/2014/main" val="109133553"/>
                    </a:ext>
                  </a:extLst>
                </a:gridCol>
                <a:gridCol w="2259874">
                  <a:extLst>
                    <a:ext uri="{9D8B030D-6E8A-4147-A177-3AD203B41FA5}">
                      <a16:colId xmlns="" xmlns:a16="http://schemas.microsoft.com/office/drawing/2014/main" val="3526838507"/>
                    </a:ext>
                  </a:extLst>
                </a:gridCol>
              </a:tblGrid>
              <a:tr h="723085">
                <a:tc>
                  <a:txBody>
                    <a:bodyPr/>
                    <a:lstStyle/>
                    <a:p>
                      <a:pPr algn="ctr"/>
                      <a:r>
                        <a:rPr lang="es-MX" dirty="0" smtClean="0">
                          <a:solidFill>
                            <a:schemeClr val="tx1"/>
                          </a:solidFill>
                        </a:rPr>
                        <a:t>CARRERA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COORDINADOR</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CORREO</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TELÉFONO</a:t>
                      </a:r>
                    </a:p>
                    <a:p>
                      <a:pPr algn="ctr"/>
                      <a:r>
                        <a:rPr lang="es-MX" sz="1800" b="0" i="0" kern="1200" dirty="0" smtClean="0">
                          <a:solidFill>
                            <a:schemeClr val="tx1"/>
                          </a:solidFill>
                          <a:effectLst/>
                          <a:latin typeface="+mn-lt"/>
                          <a:ea typeface="+mn-ea"/>
                          <a:cs typeface="+mn-cs"/>
                        </a:rPr>
                        <a:t>(662) 2 60 65 00</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324863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MECÁNICA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Eliel </a:t>
                      </a:r>
                      <a:r>
                        <a:rPr lang="es-MX" sz="1400" u="none" strike="noStrike" dirty="0" smtClean="0">
                          <a:solidFill>
                            <a:schemeClr val="tx1"/>
                          </a:solidFill>
                          <a:effectLst/>
                          <a:latin typeface="Arial" panose="020B0604020202020204" pitchFamily="34" charset="0"/>
                          <a:cs typeface="Arial" panose="020B0604020202020204" pitchFamily="34" charset="0"/>
                        </a:rPr>
                        <a:t>Eduardo </a:t>
                      </a:r>
                      <a:r>
                        <a:rPr lang="es-MX" sz="1400" u="none" strike="noStrike" dirty="0">
                          <a:solidFill>
                            <a:schemeClr val="tx1"/>
                          </a:solidFill>
                          <a:effectLst/>
                          <a:latin typeface="Arial" panose="020B0604020202020204" pitchFamily="34" charset="0"/>
                          <a:cs typeface="Arial" panose="020B0604020202020204" pitchFamily="34" charset="0"/>
                        </a:rPr>
                        <a:t>Montijo Valenzuela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9140759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MECATRÓNICA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M.I.E. Leonor García </a:t>
                      </a:r>
                      <a:r>
                        <a:rPr lang="es-MX" sz="1400" u="none" strike="noStrike" dirty="0" err="1" smtClean="0">
                          <a:solidFill>
                            <a:schemeClr val="tx1"/>
                          </a:solidFill>
                          <a:effectLst/>
                          <a:latin typeface="Arial" panose="020B0604020202020204" pitchFamily="34" charset="0"/>
                          <a:cs typeface="Arial" panose="020B0604020202020204" pitchFamily="34" charset="0"/>
                        </a:rPr>
                        <a:t>Gamez</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Ext.183</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6658765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ELÉCTRICA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a:t>
                      </a:r>
                      <a:r>
                        <a:rPr lang="es-MX" sz="1400" u="none" strike="noStrike" dirty="0" smtClean="0">
                          <a:solidFill>
                            <a:schemeClr val="tx1"/>
                          </a:solidFill>
                          <a:effectLst/>
                          <a:latin typeface="Arial" panose="020B0604020202020204" pitchFamily="34" charset="0"/>
                          <a:cs typeface="Arial" panose="020B0604020202020204" pitchFamily="34" charset="0"/>
                        </a:rPr>
                        <a:t>Jesús </a:t>
                      </a:r>
                      <a:r>
                        <a:rPr lang="es-MX" sz="1400" u="none" strike="noStrike" dirty="0">
                          <a:solidFill>
                            <a:schemeClr val="tx1"/>
                          </a:solidFill>
                          <a:effectLst/>
                          <a:latin typeface="Arial" panose="020B0604020202020204" pitchFamily="34" charset="0"/>
                          <a:cs typeface="Arial" panose="020B0604020202020204" pitchFamily="34" charset="0"/>
                        </a:rPr>
                        <a:t>Jaime Ceballos Osorio</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Ext.185</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6092670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ELECTRÓNICA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Eduardo Medina </a:t>
                      </a:r>
                      <a:r>
                        <a:rPr lang="es-MX" sz="1400" u="none" strike="noStrike" dirty="0" smtClean="0">
                          <a:solidFill>
                            <a:schemeClr val="tx1"/>
                          </a:solidFill>
                          <a:effectLst/>
                          <a:latin typeface="Arial" panose="020B0604020202020204" pitchFamily="34" charset="0"/>
                          <a:cs typeface="Arial" panose="020B0604020202020204" pitchFamily="34" charset="0"/>
                        </a:rPr>
                        <a:t>Gutiérrez</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Ext.186</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15072582"/>
                  </a:ext>
                </a:extLst>
              </a:tr>
              <a:tr h="487646">
                <a:tc>
                  <a:txBody>
                    <a:bodyPr/>
                    <a:lstStyle/>
                    <a:p>
                      <a:pPr algn="l" fontAlgn="ctr"/>
                      <a:r>
                        <a:rPr lang="es-MX" sz="1400" u="none" strike="noStrike">
                          <a:solidFill>
                            <a:schemeClr val="tx1"/>
                          </a:solidFill>
                          <a:effectLst/>
                          <a:latin typeface="Arial" panose="020B0604020202020204" pitchFamily="34" charset="0"/>
                          <a:cs typeface="Arial" panose="020B0604020202020204" pitchFamily="34" charset="0"/>
                        </a:rPr>
                        <a:t>INDUSTRIAL</a:t>
                      </a:r>
                      <a:endParaRPr lang="es-MX"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M.C. Ulises Rivera </a:t>
                      </a:r>
                      <a:r>
                        <a:rPr lang="es-MX" sz="1400" u="none" strike="noStrike" dirty="0" err="1">
                          <a:solidFill>
                            <a:schemeClr val="tx1"/>
                          </a:solidFill>
                          <a:effectLst/>
                          <a:latin typeface="Arial" panose="020B0604020202020204" pitchFamily="34" charset="0"/>
                          <a:cs typeface="Arial" panose="020B0604020202020204" pitchFamily="34" charset="0"/>
                        </a:rPr>
                        <a:t>Landaverde</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coord.industrial.ith@hotmail.com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Ext.184</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331720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SISTEMAS COMPUTACIONALES </a:t>
                      </a:r>
                      <a:r>
                        <a:rPr lang="es-MX" sz="1400" u="none" strike="noStrike" dirty="0">
                          <a:solidFill>
                            <a:schemeClr val="tx1"/>
                          </a:solidFill>
                          <a:effectLst/>
                          <a:latin typeface="Arial" panose="020B0604020202020204" pitchFamily="34" charset="0"/>
                          <a:cs typeface="Arial" panose="020B0604020202020204" pitchFamily="34" charset="0"/>
                        </a:rPr>
                        <a:t>E </a:t>
                      </a:r>
                      <a:r>
                        <a:rPr lang="es-MX" sz="1400" u="none" strike="noStrike" dirty="0" smtClean="0">
                          <a:solidFill>
                            <a:schemeClr val="tx1"/>
                          </a:solidFill>
                          <a:effectLst/>
                          <a:latin typeface="Arial" panose="020B0604020202020204" pitchFamily="34" charset="0"/>
                          <a:cs typeface="Arial" panose="020B0604020202020204" pitchFamily="34" charset="0"/>
                        </a:rPr>
                        <a:t>INFORMÁTICA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a:solidFill>
                            <a:schemeClr val="tx1"/>
                          </a:solidFill>
                          <a:effectLst/>
                          <a:latin typeface="Arial" panose="020B0604020202020204" pitchFamily="34" charset="0"/>
                          <a:cs typeface="Arial" panose="020B0604020202020204" pitchFamily="34" charset="0"/>
                        </a:rPr>
                        <a:t>Ing. </a:t>
                      </a:r>
                      <a:r>
                        <a:rPr lang="pt-BR" sz="1400" u="none" strike="noStrike" dirty="0" err="1">
                          <a:solidFill>
                            <a:schemeClr val="tx1"/>
                          </a:solidFill>
                          <a:effectLst/>
                          <a:latin typeface="Arial" panose="020B0604020202020204" pitchFamily="34" charset="0"/>
                          <a:cs typeface="Arial" panose="020B0604020202020204" pitchFamily="34" charset="0"/>
                        </a:rPr>
                        <a:t>Esthela</a:t>
                      </a:r>
                      <a:r>
                        <a:rPr lang="pt-BR" sz="1400" u="none" strike="noStrike" dirty="0">
                          <a:solidFill>
                            <a:schemeClr val="tx1"/>
                          </a:solidFill>
                          <a:effectLst/>
                          <a:latin typeface="Arial" panose="020B0604020202020204" pitchFamily="34" charset="0"/>
                          <a:cs typeface="Arial" panose="020B0604020202020204" pitchFamily="34" charset="0"/>
                        </a:rPr>
                        <a:t> Fernanda Torres </a:t>
                      </a:r>
                      <a:r>
                        <a:rPr lang="pt-BR" sz="1400" u="none" strike="noStrike" dirty="0" err="1">
                          <a:solidFill>
                            <a:schemeClr val="tx1"/>
                          </a:solidFill>
                          <a:effectLst/>
                          <a:latin typeface="Arial" panose="020B0604020202020204" pitchFamily="34" charset="0"/>
                          <a:cs typeface="Arial" panose="020B0604020202020204" pitchFamily="34" charset="0"/>
                        </a:rPr>
                        <a:t>Amavizca</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coord.sistemas.ith@hotmail.com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Ext.181</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44417133"/>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GESTIÓN EMPRESARIAL </a:t>
                      </a:r>
                      <a:r>
                        <a:rPr lang="es-MX" sz="1400" u="none" strike="noStrike" dirty="0">
                          <a:solidFill>
                            <a:schemeClr val="tx1"/>
                          </a:solidFill>
                          <a:effectLst/>
                          <a:latin typeface="Arial" panose="020B0604020202020204" pitchFamily="34" charset="0"/>
                          <a:cs typeface="Arial" panose="020B0604020202020204" pitchFamily="34" charset="0"/>
                        </a:rPr>
                        <a:t>Y ADMINISTRACIÓN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Lic. </a:t>
                      </a:r>
                      <a:r>
                        <a:rPr lang="es-MX" sz="1400" u="none" strike="noStrike" dirty="0" smtClean="0">
                          <a:solidFill>
                            <a:schemeClr val="tx1"/>
                          </a:solidFill>
                          <a:effectLst/>
                          <a:latin typeface="Arial" panose="020B0604020202020204" pitchFamily="34" charset="0"/>
                          <a:cs typeface="Arial" panose="020B0604020202020204" pitchFamily="34" charset="0"/>
                        </a:rPr>
                        <a:t>Darío </a:t>
                      </a:r>
                      <a:r>
                        <a:rPr lang="es-MX" sz="1400" u="none" strike="noStrike" dirty="0">
                          <a:solidFill>
                            <a:schemeClr val="tx1"/>
                          </a:solidFill>
                          <a:effectLst/>
                          <a:latin typeface="Arial" panose="020B0604020202020204" pitchFamily="34" charset="0"/>
                          <a:cs typeface="Arial" panose="020B0604020202020204" pitchFamily="34" charset="0"/>
                        </a:rPr>
                        <a:t>Soto Patrón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coord.ige.ith@hotmail.com</a:t>
                      </a:r>
                    </a:p>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Coord.admon.ith@Hotmail.com </a:t>
                      </a:r>
                      <a:endParaRPr lang="es-MX" sz="1400" u="sng"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Ext.179</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0896041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BIOMÉDICA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smtClean="0">
                          <a:solidFill>
                            <a:schemeClr val="tx1"/>
                          </a:solidFill>
                          <a:effectLst/>
                          <a:latin typeface="Arial" panose="020B0604020202020204" pitchFamily="34" charset="0"/>
                          <a:cs typeface="Arial" panose="020B0604020202020204" pitchFamily="34" charset="0"/>
                        </a:rPr>
                        <a:t>M.C. </a:t>
                      </a:r>
                      <a:r>
                        <a:rPr lang="pt-BR" sz="1400" u="none" strike="noStrike" dirty="0" err="1" smtClean="0">
                          <a:solidFill>
                            <a:schemeClr val="tx1"/>
                          </a:solidFill>
                          <a:effectLst/>
                          <a:latin typeface="Arial" panose="020B0604020202020204" pitchFamily="34" charset="0"/>
                          <a:cs typeface="Arial" panose="020B0604020202020204" pitchFamily="34" charset="0"/>
                        </a:rPr>
                        <a:t>Luis</a:t>
                      </a:r>
                      <a:r>
                        <a:rPr lang="pt-BR" sz="1400" u="none" strike="noStrike" dirty="0" smtClean="0">
                          <a:solidFill>
                            <a:schemeClr val="tx1"/>
                          </a:solidFill>
                          <a:effectLst/>
                          <a:latin typeface="Arial" panose="020B0604020202020204" pitchFamily="34" charset="0"/>
                          <a:cs typeface="Arial" panose="020B0604020202020204" pitchFamily="34" charset="0"/>
                        </a:rPr>
                        <a:t> </a:t>
                      </a:r>
                      <a:r>
                        <a:rPr lang="pt-BR" sz="1400" u="none" strike="noStrike" dirty="0" err="1" smtClean="0">
                          <a:solidFill>
                            <a:schemeClr val="tx1"/>
                          </a:solidFill>
                          <a:effectLst/>
                          <a:latin typeface="Arial" panose="020B0604020202020204" pitchFamily="34" charset="0"/>
                          <a:cs typeface="Arial" panose="020B0604020202020204" pitchFamily="34" charset="0"/>
                        </a:rPr>
                        <a:t>Ignacio</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Lomeli</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Galaz</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sng" strike="noStrike" dirty="0">
                          <a:solidFill>
                            <a:schemeClr val="tx1"/>
                          </a:solidFill>
                          <a:effectLst/>
                          <a:latin typeface="Arial" panose="020B0604020202020204" pitchFamily="34" charset="0"/>
                          <a:cs typeface="Arial" panose="020B0604020202020204" pitchFamily="34" charset="0"/>
                        </a:rPr>
                        <a:t>coord.biomedica.ith@hotmail.com</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Ext.182</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6666321"/>
                  </a:ext>
                </a:extLst>
              </a:tr>
              <a:tr h="487646">
                <a:tc>
                  <a:txBody>
                    <a:bodyPr/>
                    <a:lstStyle/>
                    <a:p>
                      <a:pPr algn="l" fontAlgn="ctr"/>
                      <a:r>
                        <a:rPr lang="es-MX" sz="1400" b="0" i="0" u="none" strike="noStrike" dirty="0" smtClean="0">
                          <a:solidFill>
                            <a:schemeClr val="tx1"/>
                          </a:solidFill>
                          <a:effectLst/>
                          <a:latin typeface="Arial" panose="020B0604020202020204" pitchFamily="34" charset="0"/>
                          <a:cs typeface="Arial" panose="020B0604020202020204" pitchFamily="34" charset="0"/>
                        </a:rPr>
                        <a:t>JEFATURA </a:t>
                      </a:r>
                      <a:r>
                        <a:rPr lang="es-MX" sz="1400" b="0" i="0" u="none" strike="noStrike" smtClean="0">
                          <a:solidFill>
                            <a:schemeClr val="tx1"/>
                          </a:solidFill>
                          <a:effectLst/>
                          <a:latin typeface="Arial" panose="020B0604020202020204" pitchFamily="34" charset="0"/>
                          <a:cs typeface="Arial" panose="020B0604020202020204" pitchFamily="34" charset="0"/>
                        </a:rPr>
                        <a:t>DE LA DIVISIÓN </a:t>
                      </a:r>
                      <a:r>
                        <a:rPr lang="es-MX" sz="1400" b="0" i="0" u="none" strike="noStrike" dirty="0" smtClean="0">
                          <a:solidFill>
                            <a:schemeClr val="tx1"/>
                          </a:solidFill>
                          <a:effectLst/>
                          <a:latin typeface="Arial" panose="020B0604020202020204" pitchFamily="34" charset="0"/>
                          <a:cs typeface="Arial" panose="020B0604020202020204" pitchFamily="34" charset="0"/>
                        </a:rPr>
                        <a:t>DE ESTUDIOS PROFESIONALES</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dirty="0" err="1" smtClean="0">
                          <a:solidFill>
                            <a:schemeClr val="tx1"/>
                          </a:solidFill>
                          <a:effectLst/>
                          <a:latin typeface="Arial" panose="020B0604020202020204" pitchFamily="34" charset="0"/>
                          <a:cs typeface="Arial" panose="020B0604020202020204" pitchFamily="34" charset="0"/>
                        </a:rPr>
                        <a:t>Mtra</a:t>
                      </a:r>
                      <a:r>
                        <a:rPr lang="pt-BR" sz="1400" b="0" i="0" u="none" strike="noStrike" dirty="0" smtClean="0">
                          <a:solidFill>
                            <a:schemeClr val="tx1"/>
                          </a:solidFill>
                          <a:effectLst/>
                          <a:latin typeface="Arial" panose="020B0604020202020204" pitchFamily="34" charset="0"/>
                          <a:cs typeface="Arial" panose="020B0604020202020204" pitchFamily="34" charset="0"/>
                        </a:rPr>
                        <a:t>.</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Ivonne</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E.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Lizárraga</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Coronado</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sng" strike="noStrike" dirty="0" smtClean="0">
                          <a:solidFill>
                            <a:schemeClr val="tx1"/>
                          </a:solidFill>
                          <a:effectLst/>
                          <a:latin typeface="Arial" panose="020B0604020202020204" pitchFamily="34" charset="0"/>
                          <a:cs typeface="Arial" panose="020B0604020202020204" pitchFamily="34" charset="0"/>
                        </a:rPr>
                        <a:t>dep_hermosillo@tecnm.mx</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Ext.150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48166056"/>
                  </a:ext>
                </a:extLst>
              </a:tr>
            </a:tbl>
          </a:graphicData>
        </a:graphic>
      </p:graphicFrame>
      <p:sp>
        <p:nvSpPr>
          <p:cNvPr id="5" name="Marcador de contenido 2"/>
          <p:cNvSpPr>
            <a:spLocks noGrp="1"/>
          </p:cNvSpPr>
          <p:nvPr>
            <p:ph idx="1"/>
          </p:nvPr>
        </p:nvSpPr>
        <p:spPr>
          <a:xfrm>
            <a:off x="664898" y="449361"/>
            <a:ext cx="10092241" cy="674045"/>
          </a:xfrm>
        </p:spPr>
        <p:txBody>
          <a:bodyPr/>
          <a:lstStyle/>
          <a:p>
            <a:r>
              <a:rPr lang="es-MX" dirty="0" smtClean="0"/>
              <a:t>Si tiene alguna duda, acude a la oficina de tu Coordinador de Carrera en el edificio B3 o a través de los siguientes medios:</a:t>
            </a:r>
            <a:endParaRPr lang="es-MX" dirty="0"/>
          </a:p>
        </p:txBody>
      </p:sp>
    </p:spTree>
    <p:extLst>
      <p:ext uri="{BB962C8B-B14F-4D97-AF65-F5344CB8AC3E}">
        <p14:creationId xmlns:p14="http://schemas.microsoft.com/office/powerpoint/2010/main" val="16825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93070" y="3265761"/>
            <a:ext cx="3457575" cy="1477328"/>
          </a:xfrm>
          <a:prstGeom prst="rect">
            <a:avLst/>
          </a:prstGeom>
          <a:noFill/>
        </p:spPr>
        <p:txBody>
          <a:bodyPr wrap="square" rtlCol="0">
            <a:spAutoFit/>
          </a:bodyPr>
          <a:lstStyle/>
          <a:p>
            <a:r>
              <a:rPr lang="es-MX" dirty="0" smtClean="0"/>
              <a:t>Selecciona tu carrera para que se descargue un archivo de Excel, donde podrás encontrar todos los grupos que se ofrecen</a:t>
            </a:r>
            <a:endParaRPr lang="es-MX" dirty="0"/>
          </a:p>
        </p:txBody>
      </p:sp>
      <p:cxnSp>
        <p:nvCxnSpPr>
          <p:cNvPr id="11" name="Conector recto de flecha 10"/>
          <p:cNvCxnSpPr/>
          <p:nvPr/>
        </p:nvCxnSpPr>
        <p:spPr>
          <a:xfrm flipH="1">
            <a:off x="6687466" y="3935594"/>
            <a:ext cx="989881" cy="747059"/>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2"/>
          <a:srcRect l="38071" t="25271" r="23357" b="17714"/>
          <a:stretch/>
        </p:blipFill>
        <p:spPr>
          <a:xfrm>
            <a:off x="1247813" y="121919"/>
            <a:ext cx="5559328" cy="4005944"/>
          </a:xfrm>
          <a:prstGeom prst="rect">
            <a:avLst/>
          </a:prstGeom>
        </p:spPr>
      </p:pic>
      <p:pic>
        <p:nvPicPr>
          <p:cNvPr id="9" name="Imagen 8"/>
          <p:cNvPicPr>
            <a:picLocks noChangeAspect="1"/>
          </p:cNvPicPr>
          <p:nvPr/>
        </p:nvPicPr>
        <p:blipFill>
          <a:blip r:embed="rId3"/>
          <a:stretch>
            <a:fillRect/>
          </a:stretch>
        </p:blipFill>
        <p:spPr>
          <a:xfrm>
            <a:off x="1446660" y="4505145"/>
            <a:ext cx="5553993" cy="2132325"/>
          </a:xfrm>
          <a:prstGeom prst="rect">
            <a:avLst/>
          </a:prstGeom>
        </p:spPr>
      </p:pic>
    </p:spTree>
    <p:extLst>
      <p:ext uri="{BB962C8B-B14F-4D97-AF65-F5344CB8AC3E}">
        <p14:creationId xmlns:p14="http://schemas.microsoft.com/office/powerpoint/2010/main" val="339968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74766" y="217715"/>
            <a:ext cx="11177451" cy="6576287"/>
          </a:xfrm>
          <a:prstGeom prst="rect">
            <a:avLst/>
          </a:prstGeom>
        </p:spPr>
        <p:txBody>
          <a:bodyPr wrap="square">
            <a:spAutoFit/>
          </a:bodyPr>
          <a:lstStyle/>
          <a:p>
            <a:pPr algn="ctr"/>
            <a:r>
              <a:rPr lang="es-MX" sz="12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NOTA:</a:t>
            </a:r>
            <a:r>
              <a:rPr lang="es-MX" sz="1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br>
              <a:rPr lang="es-MX" sz="1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br>
            <a:r>
              <a:rPr lang="es-MX" sz="1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r>
            <a:br>
              <a:rPr lang="es-MX" sz="12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br>
            <a:r>
              <a:rPr lang="es-MX" sz="1400" dirty="0">
                <a:solidFill>
                  <a:schemeClr val="accent1">
                    <a:lumMod val="75000"/>
                  </a:schemeClr>
                </a:solidFill>
                <a:latin typeface="Arial" panose="020B0604020202020204" pitchFamily="34" charset="0"/>
                <a:cs typeface="Arial" panose="020B0604020202020204" pitchFamily="34" charset="0"/>
              </a:rPr>
              <a:t>Ser Alumno </a:t>
            </a:r>
            <a:r>
              <a:rPr lang="es-MX" sz="1400" dirty="0" smtClean="0">
                <a:solidFill>
                  <a:schemeClr val="accent1">
                    <a:lumMod val="75000"/>
                  </a:schemeClr>
                </a:solidFill>
                <a:latin typeface="Arial" panose="020B0604020202020204" pitchFamily="34" charset="0"/>
                <a:cs typeface="Arial" panose="020B0604020202020204" pitchFamily="34" charset="0"/>
              </a:rPr>
              <a:t>Regular</a:t>
            </a:r>
          </a:p>
          <a:p>
            <a:endParaRPr lang="es-ES" sz="1400" dirty="0">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1. Debes realizar tu pago 48 horas antes de seleccionar tu horario asignado para reinscripción. IMPORTANTE: Si el pago se realiza el mismo día, es NECESARIO acudir a ITH en el laboratorio de sistemas con tu comprobante original, para que sea desbloqueado.</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2. Las referencias de pago en el banco tienen vigencia hasta el 20 de agosto de 2018. </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3. Los alumnos que estuvieron de baja temporal el semestre ENE-JUN 2018 se inscribirán el día de tardías, el viernes 17 de agosto de 2018; deben acudir antes del 15 de agosto con tu coordinador de carrera y solicitar tu referencia bancaria en Recursos Financieros.</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4. Si no realizaste tu Evaluación Docente, tendrás que reinscribirte en tardías, el viernes 17 de agosto de 2018.</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5. Si tienes adeudos, debes acudir al lugar que te indique el sistema de registro con al menos 48 horas antes de tu hora y fecha de reinscripción, para resolverlo y eliminar el bloqueo.</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6. Residencias deben reinscribirse por Sistema.</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7. Si no te aceptaron la referencia en el Banco, acude al Depto. de Recursos Financieros.</a:t>
            </a:r>
            <a:endParaRPr lang="es-ES" sz="1300" dirty="0">
              <a:solidFill>
                <a:schemeClr val="accent6">
                  <a:lumMod val="75000"/>
                </a:schemeClr>
              </a:solidFill>
              <a:latin typeface="Arial" panose="020B0604020202020204" pitchFamily="34" charset="0"/>
              <a:cs typeface="Arial" panose="020B0604020202020204" pitchFamily="34" charset="0"/>
            </a:endParaRP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8. Si actualizaste tu NIP, no tendrás problemas. Si no lo actualizaste, prueba con los dos últimos dígitos del año y los dos dígitos del mes de tu fecha de nacimiento. Si no te da acceso, prueba con un NIP genérico que es 3308, si continúas con el problema acude con tu coordinador de carrera</a:t>
            </a:r>
            <a:r>
              <a:rPr lang="es-MX" sz="1300" dirty="0" smtClean="0">
                <a:solidFill>
                  <a:schemeClr val="accent6">
                    <a:lumMod val="75000"/>
                  </a:schemeClr>
                </a:solidFill>
                <a:latin typeface="Arial" panose="020B0604020202020204" pitchFamily="34" charset="0"/>
                <a:cs typeface="Arial" panose="020B0604020202020204" pitchFamily="34" charset="0"/>
              </a:rPr>
              <a:t>.</a:t>
            </a:r>
          </a:p>
          <a:p>
            <a:pPr>
              <a:lnSpc>
                <a:spcPct val="150000"/>
              </a:lnSpc>
            </a:pPr>
            <a:r>
              <a:rPr lang="es-MX" sz="1300" dirty="0">
                <a:solidFill>
                  <a:schemeClr val="accent6">
                    <a:lumMod val="75000"/>
                  </a:schemeClr>
                </a:solidFill>
                <a:latin typeface="Arial" panose="020B0604020202020204" pitchFamily="34" charset="0"/>
                <a:cs typeface="Arial" panose="020B0604020202020204" pitchFamily="34" charset="0"/>
              </a:rPr>
              <a:t>9. El chat de Skype y de WhatsApp se utilizará solo para dudas de reinscripción en el horario que corresponda a cada carrera. NO </a:t>
            </a:r>
            <a:r>
              <a:rPr lang="es-MX" sz="1300" dirty="0" smtClean="0">
                <a:solidFill>
                  <a:schemeClr val="accent6">
                    <a:lumMod val="75000"/>
                  </a:schemeClr>
                </a:solidFill>
                <a:latin typeface="Arial" panose="020B0604020202020204" pitchFamily="34" charset="0"/>
                <a:cs typeface="Arial" panose="020B0604020202020204" pitchFamily="34" charset="0"/>
              </a:rPr>
              <a:t>LLAMADAS.</a:t>
            </a:r>
          </a:p>
          <a:p>
            <a:endParaRPr lang="es-ES" sz="1300" dirty="0">
              <a:solidFill>
                <a:schemeClr val="accent6">
                  <a:lumMod val="75000"/>
                </a:schemeClr>
              </a:solidFill>
              <a:latin typeface="Arial" panose="020B0604020202020204" pitchFamily="34" charset="0"/>
              <a:cs typeface="Arial" panose="020B0604020202020204" pitchFamily="34" charset="0"/>
            </a:endParaRPr>
          </a:p>
          <a:p>
            <a:r>
              <a:rPr lang="es-MX" sz="1300" dirty="0">
                <a:solidFill>
                  <a:schemeClr val="accent6">
                    <a:lumMod val="75000"/>
                  </a:schemeClr>
                </a:solidFill>
                <a:latin typeface="Arial" panose="020B0604020202020204" pitchFamily="34" charset="0"/>
                <a:cs typeface="Arial" panose="020B0604020202020204" pitchFamily="34" charset="0"/>
              </a:rPr>
              <a:t>****Para atender problemas de Reinscripción será mediante el correo asignado a cada coordinación, el cual está disponible en el archivo de pre-horarios de la carrera que te corresponda y enviar a más tardar el viernes 17 de agosto</a:t>
            </a:r>
            <a:r>
              <a:rPr lang="es-MX" sz="1300" dirty="0" smtClean="0">
                <a:solidFill>
                  <a:schemeClr val="accent6">
                    <a:lumMod val="75000"/>
                  </a:schemeClr>
                </a:solidFill>
                <a:latin typeface="Arial" panose="020B0604020202020204" pitchFamily="34" charset="0"/>
                <a:cs typeface="Arial" panose="020B0604020202020204" pitchFamily="34" charset="0"/>
              </a:rPr>
              <a:t>.</a:t>
            </a:r>
          </a:p>
          <a:p>
            <a:endParaRPr lang="es-ES" sz="1300" dirty="0">
              <a:solidFill>
                <a:schemeClr val="accent6">
                  <a:lumMod val="75000"/>
                </a:schemeClr>
              </a:solidFill>
              <a:latin typeface="Arial" panose="020B0604020202020204" pitchFamily="34" charset="0"/>
              <a:cs typeface="Arial" panose="020B0604020202020204" pitchFamily="34" charset="0"/>
            </a:endParaRPr>
          </a:p>
          <a:p>
            <a:r>
              <a:rPr lang="es-MX" sz="1300" dirty="0">
                <a:solidFill>
                  <a:schemeClr val="accent6">
                    <a:lumMod val="75000"/>
                  </a:schemeClr>
                </a:solidFill>
                <a:latin typeface="Arial" panose="020B0604020202020204" pitchFamily="34" charset="0"/>
                <a:cs typeface="Arial" panose="020B0604020202020204" pitchFamily="34" charset="0"/>
              </a:rPr>
              <a:t>10. Alumnos a 13vo. y 14vo. semestre deben de tener la autorización de comité académico, para poder reinscribirse el viernes 17 de agosto.</a:t>
            </a:r>
            <a:endParaRPr lang="es-ES" sz="1300" dirty="0">
              <a:solidFill>
                <a:schemeClr val="accent6">
                  <a:lumMod val="75000"/>
                </a:schemeClr>
              </a:solidFill>
              <a:latin typeface="Arial" panose="020B0604020202020204" pitchFamily="34" charset="0"/>
              <a:cs typeface="Arial" panose="020B0604020202020204" pitchFamily="34" charset="0"/>
            </a:endParaRPr>
          </a:p>
          <a:p>
            <a:r>
              <a:rPr lang="es-MX" sz="1300" dirty="0">
                <a:solidFill>
                  <a:schemeClr val="accent6">
                    <a:lumMod val="75000"/>
                  </a:schemeClr>
                </a:solidFill>
                <a:latin typeface="Arial" panose="020B0604020202020204" pitchFamily="34" charset="0"/>
                <a:cs typeface="Arial" panose="020B0604020202020204" pitchFamily="34" charset="0"/>
              </a:rPr>
              <a:t>11. Si tienes problemas de semestre, promedio, calificaciones no registradas, una vez que hayas solucionado tu problema en Servicios Escolares favor de comunicarte con tu coordinador de carrera.</a:t>
            </a:r>
            <a:endParaRPr lang="es-ES" sz="1300" dirty="0">
              <a:solidFill>
                <a:schemeClr val="accent6">
                  <a:lumMod val="75000"/>
                </a:schemeClr>
              </a:solidFill>
              <a:latin typeface="Arial" panose="020B0604020202020204" pitchFamily="34" charset="0"/>
              <a:cs typeface="Arial" panose="020B0604020202020204" pitchFamily="34" charset="0"/>
            </a:endParaRPr>
          </a:p>
          <a:p>
            <a:endParaRPr lang="es-ES" sz="1200" dirty="0"/>
          </a:p>
          <a:p>
            <a:pPr indent="238125">
              <a:lnSpc>
                <a:spcPct val="107000"/>
              </a:lnSpc>
              <a:spcAft>
                <a:spcPts val="790"/>
              </a:spcAft>
            </a:pP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96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0291482" y="1"/>
            <a:ext cx="1900518" cy="1900518"/>
          </a:xfrm>
          <a:prstGeom prst="rect">
            <a:avLst/>
          </a:prstGeom>
        </p:spPr>
      </p:pic>
      <p:sp>
        <p:nvSpPr>
          <p:cNvPr id="2" name="CuadroTexto 1"/>
          <p:cNvSpPr txBox="1"/>
          <p:nvPr/>
        </p:nvSpPr>
        <p:spPr>
          <a:xfrm>
            <a:off x="3421187" y="4857504"/>
            <a:ext cx="6872344" cy="1815882"/>
          </a:xfrm>
          <a:prstGeom prst="rect">
            <a:avLst/>
          </a:prstGeom>
          <a:noFill/>
        </p:spPr>
        <p:txBody>
          <a:bodyPr wrap="square" rtlCol="0">
            <a:spAutoFit/>
          </a:bodyPr>
          <a:lstStyle/>
          <a:p>
            <a:pPr algn="just"/>
            <a:r>
              <a:rPr lang="es-MX" sz="1600" dirty="0" smtClean="0">
                <a:solidFill>
                  <a:srgbClr val="00863D"/>
                </a:solidFill>
                <a:latin typeface="Arial" panose="020B0604020202020204" pitchFamily="34" charset="0"/>
                <a:cs typeface="Arial" panose="020B0604020202020204" pitchFamily="34" charset="0"/>
              </a:rPr>
              <a:t>Estos correos electrónicos y número telefónicos de WhatsApp, </a:t>
            </a:r>
            <a:r>
              <a:rPr lang="es-MX" sz="1600" b="1" u="sng" dirty="0" smtClean="0">
                <a:solidFill>
                  <a:srgbClr val="00863D"/>
                </a:solidFill>
                <a:latin typeface="Arial" panose="020B0604020202020204" pitchFamily="34" charset="0"/>
                <a:cs typeface="Arial" panose="020B0604020202020204" pitchFamily="34" charset="0"/>
              </a:rPr>
              <a:t>se habilitan únicamente el día de la reinscripción</a:t>
            </a:r>
            <a:r>
              <a:rPr lang="es-MX" sz="1600" dirty="0" smtClean="0">
                <a:solidFill>
                  <a:srgbClr val="00863D"/>
                </a:solidFill>
                <a:latin typeface="Arial" panose="020B0604020202020204" pitchFamily="34" charset="0"/>
                <a:cs typeface="Arial" panose="020B0604020202020204" pitchFamily="34" charset="0"/>
              </a:rPr>
              <a:t> por si tienes algún problema al momento de seleccionar tu horario, asesores estarán en línea para ayudarte a resolver tus dudas. (después de seleccionar tu horario, si tienes algún problema o duda, debes mandar un correo electrónico directamente a tu coordinador de carrera, a mas tardar el 17 de agosto).</a:t>
            </a:r>
            <a:endParaRPr lang="es-MX" sz="1600" dirty="0">
              <a:solidFill>
                <a:srgbClr val="00863D"/>
              </a:solidFill>
              <a:latin typeface="Arial" panose="020B0604020202020204" pitchFamily="34" charset="0"/>
              <a:cs typeface="Arial" panose="020B0604020202020204" pitchFamily="34" charset="0"/>
            </a:endParaRPr>
          </a:p>
        </p:txBody>
      </p:sp>
      <p:sp>
        <p:nvSpPr>
          <p:cNvPr id="3" name="Rectángulo 2"/>
          <p:cNvSpPr/>
          <p:nvPr/>
        </p:nvSpPr>
        <p:spPr>
          <a:xfrm>
            <a:off x="207726" y="1243010"/>
            <a:ext cx="7752934" cy="2400657"/>
          </a:xfrm>
          <a:prstGeom prst="rect">
            <a:avLst/>
          </a:prstGeom>
        </p:spPr>
        <p:txBody>
          <a:bodyPr wrap="square">
            <a:spAutoFit/>
          </a:bodyPr>
          <a:lstStyle/>
          <a:p>
            <a:pPr algn="ctr">
              <a:spcAft>
                <a:spcPts val="0"/>
              </a:spcAft>
            </a:pPr>
            <a:r>
              <a:rPr lang="es-MX" b="1" dirty="0">
                <a:solidFill>
                  <a:srgbClr val="0070C0"/>
                </a:solidFill>
                <a:latin typeface="Arial" panose="020B0604020202020204" pitchFamily="34" charset="0"/>
                <a:ea typeface="Times New Roman" panose="02020603050405020304" pitchFamily="18" charset="0"/>
                <a:cs typeface="Arial" panose="020B0604020202020204" pitchFamily="34" charset="0"/>
              </a:rPr>
              <a:t>Cuentas de Skype </a:t>
            </a:r>
            <a:r>
              <a:rPr lang="es-MX"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de ASESORES para </a:t>
            </a:r>
            <a:r>
              <a:rPr lang="es-MX" b="1" dirty="0">
                <a:solidFill>
                  <a:srgbClr val="0070C0"/>
                </a:solidFill>
                <a:latin typeface="Arial" panose="020B0604020202020204" pitchFamily="34" charset="0"/>
                <a:ea typeface="Times New Roman" panose="02020603050405020304" pitchFamily="18" charset="0"/>
                <a:cs typeface="Arial" panose="020B0604020202020204" pitchFamily="34" charset="0"/>
              </a:rPr>
              <a:t>atención en línea (SOLO CHAT. No correo, no llamadas): </a:t>
            </a: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r>
            <a:b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s-MX"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ith_inscripcion_a@hotmail.com</a:t>
            </a: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s-MX"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ith_inscripcion_b@hotmail.com</a:t>
            </a: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MX"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ith_inscripcion_c@hotmail.com</a:t>
            </a:r>
            <a:r>
              <a:rPr lang="es-MX"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MX" sz="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ith_inscripcion_d@hotmail.com</a:t>
            </a:r>
            <a:endParaRPr lang="es-MX"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p:cNvSpPr txBox="1"/>
          <p:nvPr/>
        </p:nvSpPr>
        <p:spPr>
          <a:xfrm>
            <a:off x="1251472" y="267915"/>
            <a:ext cx="7937352" cy="923330"/>
          </a:xfrm>
          <a:prstGeom prst="rect">
            <a:avLst/>
          </a:prstGeom>
          <a:noFill/>
        </p:spPr>
        <p:txBody>
          <a:bodyPr wrap="square" rtlCol="0">
            <a:spAutoFit/>
          </a:bodyPr>
          <a:lstStyle/>
          <a:p>
            <a:pPr algn="just"/>
            <a:r>
              <a:rPr lang="es-ES" dirty="0" smtClean="0">
                <a:solidFill>
                  <a:srgbClr val="C00000"/>
                </a:solidFill>
                <a:latin typeface="Arial Rounded MT Bold" panose="020F0704030504030204" pitchFamily="34" charset="0"/>
                <a:cs typeface="Arial" panose="020B0604020202020204" pitchFamily="34" charset="0"/>
              </a:rPr>
              <a:t>SI TIENES DUDAS O ALGUN PROBLEMA EN TU PROCESO DE INSCRIPCIÓN, ESTAMOS PARA APOYARTE….COMUNICATE CON ALGUN ASESOR A TRAVÉS DE SKYPE O WHATSAPP</a:t>
            </a:r>
            <a:endParaRPr lang="es-ES" dirty="0">
              <a:solidFill>
                <a:srgbClr val="C00000"/>
              </a:solidFill>
              <a:latin typeface="Arial Rounded MT Bold" panose="020F070403050403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213472" y="4217895"/>
            <a:ext cx="2495550" cy="1828800"/>
          </a:xfrm>
          <a:prstGeom prst="rect">
            <a:avLst/>
          </a:prstGeom>
        </p:spPr>
      </p:pic>
      <p:pic>
        <p:nvPicPr>
          <p:cNvPr id="9" name="Imagen 8"/>
          <p:cNvPicPr>
            <a:picLocks noChangeAspect="1"/>
          </p:cNvPicPr>
          <p:nvPr/>
        </p:nvPicPr>
        <p:blipFill rotWithShape="1">
          <a:blip r:embed="rId4"/>
          <a:srcRect l="40294" t="56010" r="27058" b="21177"/>
          <a:stretch/>
        </p:blipFill>
        <p:spPr>
          <a:xfrm>
            <a:off x="6838883" y="2730648"/>
            <a:ext cx="5149509" cy="2024231"/>
          </a:xfrm>
          <a:prstGeom prst="rect">
            <a:avLst/>
          </a:prstGeom>
        </p:spPr>
      </p:pic>
      <p:sp>
        <p:nvSpPr>
          <p:cNvPr id="11" name="CuadroTexto 10"/>
          <p:cNvSpPr txBox="1"/>
          <p:nvPr/>
        </p:nvSpPr>
        <p:spPr>
          <a:xfrm>
            <a:off x="7572103" y="2082886"/>
            <a:ext cx="4010297" cy="584775"/>
          </a:xfrm>
          <a:prstGeom prst="rect">
            <a:avLst/>
          </a:prstGeom>
          <a:noFill/>
        </p:spPr>
        <p:txBody>
          <a:bodyPr wrap="square" rtlCol="0">
            <a:spAutoFit/>
          </a:bodyPr>
          <a:lstStyle/>
          <a:p>
            <a:pPr algn="ctr"/>
            <a:r>
              <a:rPr lang="es-MX" sz="1600" b="1" dirty="0">
                <a:solidFill>
                  <a:srgbClr val="0070C0"/>
                </a:solidFill>
              </a:rPr>
              <a:t>Números de WhatsApp para atención en CHAT,,,NO LLAMADAS</a:t>
            </a:r>
            <a:endParaRPr lang="es-ES" sz="1600" b="1" dirty="0">
              <a:solidFill>
                <a:srgbClr val="0070C0"/>
              </a:solidFill>
            </a:endParaRPr>
          </a:p>
        </p:txBody>
      </p:sp>
    </p:spTree>
    <p:extLst>
      <p:ext uri="{BB962C8B-B14F-4D97-AF65-F5344CB8AC3E}">
        <p14:creationId xmlns:p14="http://schemas.microsoft.com/office/powerpoint/2010/main" val="266433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0792"/>
            <a:ext cx="10058400" cy="1609344"/>
          </a:xfrm>
        </p:spPr>
        <p:txBody>
          <a:bodyPr>
            <a:normAutofit fontScale="90000"/>
          </a:bodyPr>
          <a:lstStyle/>
          <a:p>
            <a:r>
              <a:rPr lang="es-MX" sz="4000" dirty="0" smtClean="0"/>
              <a:t>1.- Entrar a la página q8.ith.mx y dar </a:t>
            </a:r>
            <a:r>
              <a:rPr lang="es-MX" sz="4000" dirty="0" err="1" smtClean="0"/>
              <a:t>clik</a:t>
            </a:r>
            <a:r>
              <a:rPr lang="es-MX" sz="4000" dirty="0" smtClean="0"/>
              <a:t> en Alumnos </a:t>
            </a:r>
            <a:br>
              <a:rPr lang="es-MX" sz="4000" dirty="0" smtClean="0"/>
            </a:br>
            <a:endParaRPr lang="es-MX" sz="4000" dirty="0"/>
          </a:p>
        </p:txBody>
      </p:sp>
      <p:pic>
        <p:nvPicPr>
          <p:cNvPr id="12" name="Imagen 11"/>
          <p:cNvPicPr>
            <a:picLocks noChangeAspect="1"/>
          </p:cNvPicPr>
          <p:nvPr/>
        </p:nvPicPr>
        <p:blipFill>
          <a:blip r:embed="rId2"/>
          <a:stretch>
            <a:fillRect/>
          </a:stretch>
        </p:blipFill>
        <p:spPr>
          <a:xfrm>
            <a:off x="494462" y="1215613"/>
            <a:ext cx="11456880" cy="5088368"/>
          </a:xfrm>
          <a:prstGeom prst="rect">
            <a:avLst/>
          </a:prstGeom>
        </p:spPr>
      </p:pic>
      <p:cxnSp>
        <p:nvCxnSpPr>
          <p:cNvPr id="16" name="Conector recto de flecha 15"/>
          <p:cNvCxnSpPr/>
          <p:nvPr/>
        </p:nvCxnSpPr>
        <p:spPr>
          <a:xfrm flipH="1">
            <a:off x="6938682" y="2657139"/>
            <a:ext cx="774551" cy="5809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3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a:t>
            </a:r>
            <a:endParaRPr lang="es-MX" dirty="0"/>
          </a:p>
        </p:txBody>
      </p:sp>
      <p:sp>
        <p:nvSpPr>
          <p:cNvPr id="4" name="Marcador de contenido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marL="0" indent="0">
              <a:buNone/>
            </a:pPr>
            <a:endParaRPr lang="en-US" dirty="0" smtClean="0"/>
          </a:p>
        </p:txBody>
      </p:sp>
      <p:graphicFrame>
        <p:nvGraphicFramePr>
          <p:cNvPr id="7" name="Diagrama 6"/>
          <p:cNvGraphicFramePr/>
          <p:nvPr>
            <p:extLst>
              <p:ext uri="{D42A27DB-BD31-4B8C-83A1-F6EECF244321}">
                <p14:modId xmlns:p14="http://schemas.microsoft.com/office/powerpoint/2010/main" val="1018644968"/>
              </p:ext>
            </p:extLst>
          </p:nvPr>
        </p:nvGraphicFramePr>
        <p:xfrm>
          <a:off x="1097281" y="1845734"/>
          <a:ext cx="10144460" cy="4037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74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t>2.- Página de inicio del sistema de inscripciones</a:t>
            </a:r>
            <a:endParaRPr lang="es-MX" sz="3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9178"/>
          <a:stretch/>
        </p:blipFill>
        <p:spPr bwMode="auto">
          <a:xfrm>
            <a:off x="3732904" y="2721467"/>
            <a:ext cx="3964137" cy="252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37072" y="2624647"/>
            <a:ext cx="3008555" cy="1151597"/>
          </a:xfrm>
          <a:prstGeom prst="rect">
            <a:avLst/>
          </a:prstGeom>
        </p:spPr>
        <p:txBody>
          <a:bodyPr wrap="square">
            <a:spAutoFit/>
          </a:bodyPr>
          <a:lstStyle/>
          <a:p>
            <a:pPr marL="742950" algn="just">
              <a:spcAft>
                <a:spcPts val="0"/>
              </a:spcAft>
            </a:pPr>
            <a:r>
              <a:rPr lang="es-MX" spc="195" dirty="0" smtClean="0">
                <a:latin typeface="Times New Roman" panose="02020603050405020304" pitchFamily="18" charset="0"/>
                <a:ea typeface="Times New Roman" panose="02020603050405020304" pitchFamily="18" charset="0"/>
              </a:rPr>
              <a:t> </a:t>
            </a:r>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usuar</a:t>
            </a:r>
            <a:r>
              <a:rPr lang="es-MX" spc="-10" dirty="0" smtClean="0">
                <a:latin typeface="Calibri" panose="020F0502020204030204" pitchFamily="34" charset="0"/>
                <a:ea typeface="Calibri" panose="020F0502020204030204" pitchFamily="34" charset="0"/>
                <a:cs typeface="Calibri" panose="020F0502020204030204" pitchFamily="34" charset="0"/>
              </a:rPr>
              <a:t>i</a:t>
            </a:r>
            <a:r>
              <a:rPr lang="es-MX" dirty="0" smtClean="0">
                <a:latin typeface="Calibri" panose="020F0502020204030204" pitchFamily="34" charset="0"/>
                <a:ea typeface="Calibri" panose="020F0502020204030204" pitchFamily="34" charset="0"/>
                <a:cs typeface="Calibri" panose="020F0502020204030204" pitchFamily="34" charset="0"/>
              </a:rPr>
              <a:t>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nú</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ro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al</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a:t>
            </a:r>
            <a:endParaRPr lang="es-MX" sz="1400" dirty="0" smtClean="0">
              <a:latin typeface="Times New Roman" panose="02020603050405020304" pitchFamily="18" charset="0"/>
              <a:ea typeface="Times New Roman" panose="02020603050405020304" pitchFamily="18" charset="0"/>
            </a:endParaRPr>
          </a:p>
          <a:p>
            <a:pPr marL="742950">
              <a:spcBef>
                <a:spcPts val="110"/>
              </a:spcBef>
              <a:spcAft>
                <a:spcPts val="0"/>
              </a:spcAft>
            </a:pPr>
            <a:endParaRPr lang="es-MX" sz="14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8423237" y="4137219"/>
            <a:ext cx="2440241" cy="923330"/>
          </a:xfrm>
          <a:prstGeom prst="rect">
            <a:avLst/>
          </a:prstGeom>
        </p:spPr>
        <p:txBody>
          <a:bodyPr wrap="square">
            <a:spAutoFit/>
          </a:bodyPr>
          <a:lstStyle/>
          <a:p>
            <a:pPr algn="just"/>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l</a:t>
            </a:r>
            <a:r>
              <a:rPr lang="es-MX" dirty="0" smtClean="0">
                <a:latin typeface="Calibri" panose="020F0502020204030204" pitchFamily="34" charset="0"/>
                <a:ea typeface="Calibri" panose="020F0502020204030204" pitchFamily="34" charset="0"/>
                <a:cs typeface="Calibri" panose="020F0502020204030204" pitchFamily="34" charset="0"/>
              </a:rPr>
              <a:t>a</a:t>
            </a:r>
            <a:r>
              <a:rPr lang="es-MX" spc="5" dirty="0" smtClean="0">
                <a:latin typeface="Calibri" panose="020F0502020204030204" pitchFamily="34" charset="0"/>
                <a:ea typeface="Calibri" panose="020F0502020204030204" pitchFamily="34" charset="0"/>
                <a:cs typeface="Calibri" panose="020F0502020204030204" pitchFamily="34" charset="0"/>
              </a:rPr>
              <a:t>v</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ntr</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ña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ada</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Q</a:t>
            </a:r>
            <a:r>
              <a:rPr lang="es-MX" spc="5" dirty="0" smtClean="0">
                <a:latin typeface="Calibri" panose="020F0502020204030204" pitchFamily="34" charset="0"/>
                <a:ea typeface="Calibri" panose="020F0502020204030204" pitchFamily="34" charset="0"/>
                <a:cs typeface="Calibri" panose="020F0502020204030204" pitchFamily="34" charset="0"/>
              </a:rPr>
              <a:t>8</a:t>
            </a:r>
            <a:endParaRPr lang="es-MX" dirty="0"/>
          </a:p>
        </p:txBody>
      </p:sp>
      <p:cxnSp>
        <p:nvCxnSpPr>
          <p:cNvPr id="7" name="Conector recto de flecha 6"/>
          <p:cNvCxnSpPr/>
          <p:nvPr/>
        </p:nvCxnSpPr>
        <p:spPr>
          <a:xfrm>
            <a:off x="2549562" y="3442447"/>
            <a:ext cx="1484556" cy="32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7148511" y="4296451"/>
            <a:ext cx="1274726" cy="926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6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113353"/>
            <a:ext cx="11396526" cy="1609344"/>
          </a:xfrm>
        </p:spPr>
        <p:txBody>
          <a:bodyPr>
            <a:noAutofit/>
          </a:bodyPr>
          <a:lstStyle/>
          <a:p>
            <a:pPr algn="just"/>
            <a:r>
              <a:rPr lang="es-MX" sz="3600" dirty="0"/>
              <a:t>3.- Al ingresar se mostrará un menú, en Materias se muestra el horario, una vez terminada la reinscripción, en Avisos podemos ver: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739" y="1722697"/>
            <a:ext cx="6400800" cy="475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8901113" y="1821477"/>
            <a:ext cx="2900362" cy="1200329"/>
          </a:xfrm>
          <a:prstGeom prst="rect">
            <a:avLst/>
          </a:prstGeom>
          <a:noFill/>
        </p:spPr>
        <p:txBody>
          <a:bodyPr wrap="square" rtlCol="0">
            <a:spAutoFit/>
          </a:bodyPr>
          <a:lstStyle/>
          <a:p>
            <a:r>
              <a:rPr lang="es-MX" dirty="0" smtClean="0"/>
              <a:t>Si intentas entrar antes de tu día y hora de inscripción te aparecerá que no puedes inscribirte con la letra “N”</a:t>
            </a:r>
            <a:endParaRPr lang="es-MX" dirty="0"/>
          </a:p>
        </p:txBody>
      </p:sp>
      <p:cxnSp>
        <p:nvCxnSpPr>
          <p:cNvPr id="5" name="Conector recto de flecha 4"/>
          <p:cNvCxnSpPr/>
          <p:nvPr/>
        </p:nvCxnSpPr>
        <p:spPr>
          <a:xfrm flipH="1" flipV="1">
            <a:off x="5995851" y="2220686"/>
            <a:ext cx="2782390" cy="12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0002" y="2343150"/>
            <a:ext cx="2234565" cy="1754326"/>
          </a:xfrm>
          <a:prstGeom prst="rect">
            <a:avLst/>
          </a:prstGeom>
          <a:noFill/>
        </p:spPr>
        <p:txBody>
          <a:bodyPr wrap="square" rtlCol="0">
            <a:spAutoFit/>
          </a:bodyPr>
          <a:lstStyle/>
          <a:p>
            <a:r>
              <a:rPr lang="es-MX" dirty="0" smtClean="0"/>
              <a:t>Para estar seguro que  no tendrás problemas a la hora de inscribirte  asegúrate que estas opciones te aparezcan con “N”</a:t>
            </a:r>
            <a:endParaRPr lang="es-MX" dirty="0"/>
          </a:p>
        </p:txBody>
      </p:sp>
      <p:sp>
        <p:nvSpPr>
          <p:cNvPr id="7" name="Abrir llave 6"/>
          <p:cNvSpPr/>
          <p:nvPr/>
        </p:nvSpPr>
        <p:spPr>
          <a:xfrm>
            <a:off x="2254567" y="2527369"/>
            <a:ext cx="414337" cy="1385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CuadroTexto 12"/>
          <p:cNvSpPr txBox="1"/>
          <p:nvPr/>
        </p:nvSpPr>
        <p:spPr>
          <a:xfrm>
            <a:off x="9014324" y="4351317"/>
            <a:ext cx="2900362" cy="1200329"/>
          </a:xfrm>
          <a:prstGeom prst="rect">
            <a:avLst/>
          </a:prstGeom>
          <a:noFill/>
        </p:spPr>
        <p:txBody>
          <a:bodyPr wrap="square" rtlCol="0">
            <a:spAutoFit/>
          </a:bodyPr>
          <a:lstStyle/>
          <a:p>
            <a:pPr algn="just"/>
            <a:r>
              <a:rPr lang="es-MX" dirty="0" smtClean="0"/>
              <a:t>Si pagas 48 horas antes, puedes verificar que tu pago ha sido identificado con la letra “S”</a:t>
            </a:r>
            <a:endParaRPr lang="es-MX" dirty="0"/>
          </a:p>
        </p:txBody>
      </p:sp>
      <p:cxnSp>
        <p:nvCxnSpPr>
          <p:cNvPr id="14" name="Conector recto de flecha 13"/>
          <p:cNvCxnSpPr/>
          <p:nvPr/>
        </p:nvCxnSpPr>
        <p:spPr>
          <a:xfrm flipH="1">
            <a:off x="6103212" y="4617265"/>
            <a:ext cx="2911112" cy="137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97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1434</TotalTime>
  <Words>1068</Words>
  <Application>Microsoft Office PowerPoint</Application>
  <PresentationFormat>Panorámica</PresentationFormat>
  <Paragraphs>123</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 Rounded MT Bold</vt:lpstr>
      <vt:lpstr>Calibri</vt:lpstr>
      <vt:lpstr>Rockwell</vt:lpstr>
      <vt:lpstr>Rockwell Condensed</vt:lpstr>
      <vt:lpstr>Times New Roman</vt:lpstr>
      <vt:lpstr>Wingdings</vt:lpstr>
      <vt:lpstr>Tipo de madera</vt:lpstr>
      <vt:lpstr>MANUAL DE REINSCRIPCIÓN 2018-2</vt:lpstr>
      <vt:lpstr>¿Qué hacer?</vt:lpstr>
      <vt:lpstr>Presentación de PowerPoint</vt:lpstr>
      <vt:lpstr>Presentación de PowerPoint</vt:lpstr>
      <vt:lpstr>Presentación de PowerPoint</vt:lpstr>
      <vt:lpstr>1.- Entrar a la página q8.ith.mx y dar clik en Alumnos  </vt:lpstr>
      <vt:lpstr>Recomendaciones:</vt:lpstr>
      <vt:lpstr>2.- Página de inicio del sistema de inscripciones</vt:lpstr>
      <vt:lpstr>3.- Al ingresar se mostrará un menú, en Materias se muestra el horario, una vez terminada la reinscripción, en Avisos podemos ver:</vt:lpstr>
      <vt:lpstr>NOTAS IMPORTANTES SOBRE EL PAGO:</vt:lpstr>
      <vt:lpstr>Presentación de PowerPoint</vt:lpstr>
      <vt:lpstr>Presentación de PowerPoint</vt:lpstr>
      <vt:lpstr>Presentación de PowerPoint</vt:lpstr>
      <vt:lpstr>Si tienes Adeudos, debes acudir al Departamento señalado para Aclarar la situación: </vt:lpstr>
      <vt:lpstr>Presentación de PowerPoint</vt:lpstr>
      <vt:lpstr>Al seleccionar las materias posibles a cursar nos detalla los horarios disponibles: </vt:lpstr>
      <vt:lpstr>  Dar click sobre el botón &lt;aceptar&gt;, para asignar materia a tu Horario</vt:lpstr>
      <vt:lpstr>En la Retícula se señalan en color morado, las materias seleccionadas</vt:lpstr>
      <vt:lpstr>Presentación de PowerPoint</vt:lpstr>
      <vt:lpstr>Para ver el Horario, damos click en el botón de Materias</vt:lpstr>
      <vt:lpstr>RECUERDA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INSCRIPCION DEL ALUMNO 2018</dc:title>
  <dc:creator>Coord. inf y sis</dc:creator>
  <cp:lastModifiedBy>IVONNE LIZARRAGA</cp:lastModifiedBy>
  <cp:revision>42</cp:revision>
  <dcterms:created xsi:type="dcterms:W3CDTF">2017-12-01T18:07:19Z</dcterms:created>
  <dcterms:modified xsi:type="dcterms:W3CDTF">2018-08-08T18:50:23Z</dcterms:modified>
</cp:coreProperties>
</file>